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6" r:id="rId2"/>
    <p:sldId id="257" r:id="rId3"/>
    <p:sldId id="258" r:id="rId4"/>
    <p:sldId id="259" r:id="rId5"/>
    <p:sldId id="260" r:id="rId6"/>
    <p:sldId id="265" r:id="rId7"/>
    <p:sldId id="266" r:id="rId8"/>
    <p:sldId id="267" r:id="rId9"/>
    <p:sldId id="268" r:id="rId10"/>
    <p:sldId id="269" r:id="rId11"/>
    <p:sldId id="270" r:id="rId12"/>
    <p:sldId id="271" r:id="rId13"/>
    <p:sldId id="262" r:id="rId14"/>
    <p:sldId id="263" r:id="rId15"/>
    <p:sldId id="272" r:id="rId16"/>
    <p:sldId id="273" r:id="rId17"/>
    <p:sldId id="274" r:id="rId18"/>
    <p:sldId id="264" r:id="rId19"/>
    <p:sldId id="261"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3D00"/>
    <a:srgbClr val="F57825"/>
    <a:srgbClr val="2E5D00"/>
    <a:srgbClr val="7EAF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9E8C1C-07A4-959C-038E-D2F088A794A0}" v="573" dt="2025-02-23T17:23:25.741"/>
    <p1510:client id="{19B997B4-60A7-8FA7-56B1-3700044D3746}" v="1630" dt="2025-02-23T16:37:56.934"/>
    <p1510:client id="{9FF6BD8E-9F52-84D3-141B-38DB892455B0}" v="9" dt="2025-02-22T15:58:01.540"/>
    <p1510:client id="{A9BB69E5-40CA-4716-AE4D-A415FA3BF0A6}" v="160" dt="2025-02-22T15:50:36.170"/>
    <p1510:client id="{C74F17C0-5E9B-AFC1-C83B-2A142D29230A}" v="126" dt="2025-02-23T17:38:05.4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7A971E-F9E3-4A32-A870-850773BF61EB}" type="datetimeFigureOut">
              <a:rPr lang="fr-FR" smtClean="0"/>
              <a:t>25/02/2025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EFDA9-A867-4220-86B5-AF5B8D47297E}" type="slidenum">
              <a:rPr lang="fr-FR" smtClean="0"/>
              <a:t>‹N°›</a:t>
            </a:fld>
            <a:endParaRPr lang="fr-FR"/>
          </a:p>
        </p:txBody>
      </p:sp>
    </p:spTree>
    <p:extLst>
      <p:ext uri="{BB962C8B-B14F-4D97-AF65-F5344CB8AC3E}">
        <p14:creationId xmlns:p14="http://schemas.microsoft.com/office/powerpoint/2010/main" val="3621738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F6EFDA9-A867-4220-86B5-AF5B8D47297E}" type="slidenum">
              <a:rPr lang="fr-FR" smtClean="0"/>
              <a:t>4</a:t>
            </a:fld>
            <a:endParaRPr lang="fr-FR"/>
          </a:p>
        </p:txBody>
      </p:sp>
    </p:spTree>
    <p:extLst>
      <p:ext uri="{BB962C8B-B14F-4D97-AF65-F5344CB8AC3E}">
        <p14:creationId xmlns:p14="http://schemas.microsoft.com/office/powerpoint/2010/main" val="11074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F6EFDA9-A867-4220-86B5-AF5B8D47297E}" type="slidenum">
              <a:rPr lang="fr-FR" smtClean="0"/>
              <a:t>9</a:t>
            </a:fld>
            <a:endParaRPr lang="fr-FR"/>
          </a:p>
        </p:txBody>
      </p:sp>
    </p:spTree>
    <p:extLst>
      <p:ext uri="{BB962C8B-B14F-4D97-AF65-F5344CB8AC3E}">
        <p14:creationId xmlns:p14="http://schemas.microsoft.com/office/powerpoint/2010/main" val="518389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5F05AD-089A-CB86-7382-D735FBFEABB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F32A6A9-46B9-71B0-61EB-0A7EE4F845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1F28B1E-7CDE-0F98-BB0C-5E3B50D81275}"/>
              </a:ext>
            </a:extLst>
          </p:cNvPr>
          <p:cNvSpPr>
            <a:spLocks noGrp="1"/>
          </p:cNvSpPr>
          <p:nvPr>
            <p:ph type="dt" sz="half" idx="10"/>
          </p:nvPr>
        </p:nvSpPr>
        <p:spPr/>
        <p:txBody>
          <a:bodyPr/>
          <a:lstStyle/>
          <a:p>
            <a:fld id="{DA46E5BE-F427-4391-8A24-0E97E2355857}" type="datetime1">
              <a:rPr lang="fr-FR" smtClean="0"/>
              <a:t>25/02/2025</a:t>
            </a:fld>
            <a:endParaRPr lang="fr-FR"/>
          </a:p>
        </p:txBody>
      </p:sp>
      <p:sp>
        <p:nvSpPr>
          <p:cNvPr id="5" name="Espace réservé du pied de page 4">
            <a:extLst>
              <a:ext uri="{FF2B5EF4-FFF2-40B4-BE49-F238E27FC236}">
                <a16:creationId xmlns:a16="http://schemas.microsoft.com/office/drawing/2014/main" id="{F75098CD-3E14-42B0-1D95-AC598E1DA98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C72E6F1-532C-E330-2BD8-80FA41D76028}"/>
              </a:ext>
            </a:extLst>
          </p:cNvPr>
          <p:cNvSpPr>
            <a:spLocks noGrp="1"/>
          </p:cNvSpPr>
          <p:nvPr>
            <p:ph type="sldNum" sz="quarter" idx="12"/>
          </p:nvPr>
        </p:nvSpPr>
        <p:spPr/>
        <p:txBody>
          <a:bodyPr/>
          <a:lstStyle/>
          <a:p>
            <a:fld id="{E70DD2ED-A377-45B5-8811-DC3EDCD6BB34}" type="slidenum">
              <a:rPr lang="fr-FR" smtClean="0"/>
              <a:t>‹N°›</a:t>
            </a:fld>
            <a:endParaRPr lang="fr-FR"/>
          </a:p>
        </p:txBody>
      </p:sp>
    </p:spTree>
    <p:extLst>
      <p:ext uri="{BB962C8B-B14F-4D97-AF65-F5344CB8AC3E}">
        <p14:creationId xmlns:p14="http://schemas.microsoft.com/office/powerpoint/2010/main" val="4221783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5C882F-337B-3ECE-45DB-388B97B18F4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6587CA8-4A38-7DD9-3A06-BAC28B3673DC}"/>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CD1B0EF-683F-71B1-8508-B4ED31BA1698}"/>
              </a:ext>
            </a:extLst>
          </p:cNvPr>
          <p:cNvSpPr>
            <a:spLocks noGrp="1"/>
          </p:cNvSpPr>
          <p:nvPr>
            <p:ph type="dt" sz="half" idx="10"/>
          </p:nvPr>
        </p:nvSpPr>
        <p:spPr/>
        <p:txBody>
          <a:bodyPr/>
          <a:lstStyle/>
          <a:p>
            <a:fld id="{8B23B8B5-F77E-4D36-A051-B44687EAC30D}" type="datetime1">
              <a:rPr lang="fr-FR" smtClean="0"/>
              <a:t>25/02/2025</a:t>
            </a:fld>
            <a:endParaRPr lang="fr-FR"/>
          </a:p>
        </p:txBody>
      </p:sp>
      <p:sp>
        <p:nvSpPr>
          <p:cNvPr id="5" name="Espace réservé du pied de page 4">
            <a:extLst>
              <a:ext uri="{FF2B5EF4-FFF2-40B4-BE49-F238E27FC236}">
                <a16:creationId xmlns:a16="http://schemas.microsoft.com/office/drawing/2014/main" id="{AC64743A-B027-C055-8D40-3A6BAD99DA6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A8D7982-5B09-91BF-FDD0-00EA591690BB}"/>
              </a:ext>
            </a:extLst>
          </p:cNvPr>
          <p:cNvSpPr>
            <a:spLocks noGrp="1"/>
          </p:cNvSpPr>
          <p:nvPr>
            <p:ph type="sldNum" sz="quarter" idx="12"/>
          </p:nvPr>
        </p:nvSpPr>
        <p:spPr/>
        <p:txBody>
          <a:bodyPr/>
          <a:lstStyle/>
          <a:p>
            <a:fld id="{E70DD2ED-A377-45B5-8811-DC3EDCD6BB34}" type="slidenum">
              <a:rPr lang="fr-FR" smtClean="0"/>
              <a:t>‹N°›</a:t>
            </a:fld>
            <a:endParaRPr lang="fr-FR"/>
          </a:p>
        </p:txBody>
      </p:sp>
    </p:spTree>
    <p:extLst>
      <p:ext uri="{BB962C8B-B14F-4D97-AF65-F5344CB8AC3E}">
        <p14:creationId xmlns:p14="http://schemas.microsoft.com/office/powerpoint/2010/main" val="1084314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6DB5242-BFF9-13A0-2F14-C4E99AAFFFC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9C027F10-D25A-A45A-151B-5622B6B4039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DA3ADD6-EB31-7037-19D5-E7CE8B437821}"/>
              </a:ext>
            </a:extLst>
          </p:cNvPr>
          <p:cNvSpPr>
            <a:spLocks noGrp="1"/>
          </p:cNvSpPr>
          <p:nvPr>
            <p:ph type="dt" sz="half" idx="10"/>
          </p:nvPr>
        </p:nvSpPr>
        <p:spPr/>
        <p:txBody>
          <a:bodyPr/>
          <a:lstStyle/>
          <a:p>
            <a:fld id="{4050C0E4-EBCA-44B8-80D9-15C9A05B602F}" type="datetime1">
              <a:rPr lang="fr-FR" smtClean="0"/>
              <a:t>25/02/2025</a:t>
            </a:fld>
            <a:endParaRPr lang="fr-FR"/>
          </a:p>
        </p:txBody>
      </p:sp>
      <p:sp>
        <p:nvSpPr>
          <p:cNvPr id="5" name="Espace réservé du pied de page 4">
            <a:extLst>
              <a:ext uri="{FF2B5EF4-FFF2-40B4-BE49-F238E27FC236}">
                <a16:creationId xmlns:a16="http://schemas.microsoft.com/office/drawing/2014/main" id="{3CA4E327-8A77-BF3C-4E00-D78067C13B4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9A0EF68-5836-DDEF-FE23-ADDC8EFF648E}"/>
              </a:ext>
            </a:extLst>
          </p:cNvPr>
          <p:cNvSpPr>
            <a:spLocks noGrp="1"/>
          </p:cNvSpPr>
          <p:nvPr>
            <p:ph type="sldNum" sz="quarter" idx="12"/>
          </p:nvPr>
        </p:nvSpPr>
        <p:spPr/>
        <p:txBody>
          <a:bodyPr/>
          <a:lstStyle/>
          <a:p>
            <a:fld id="{E70DD2ED-A377-45B5-8811-DC3EDCD6BB34}" type="slidenum">
              <a:rPr lang="fr-FR" smtClean="0"/>
              <a:t>‹N°›</a:t>
            </a:fld>
            <a:endParaRPr lang="fr-FR"/>
          </a:p>
        </p:txBody>
      </p:sp>
    </p:spTree>
    <p:extLst>
      <p:ext uri="{BB962C8B-B14F-4D97-AF65-F5344CB8AC3E}">
        <p14:creationId xmlns:p14="http://schemas.microsoft.com/office/powerpoint/2010/main" val="287661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2015CD-66AB-0AFD-E89E-48784C66CF7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54D3DC6-CE10-3A20-DA22-88EF8BC95555}"/>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8BA296D-389E-C062-D6B3-7905F74854C1}"/>
              </a:ext>
            </a:extLst>
          </p:cNvPr>
          <p:cNvSpPr>
            <a:spLocks noGrp="1"/>
          </p:cNvSpPr>
          <p:nvPr>
            <p:ph type="dt" sz="half" idx="10"/>
          </p:nvPr>
        </p:nvSpPr>
        <p:spPr/>
        <p:txBody>
          <a:bodyPr/>
          <a:lstStyle/>
          <a:p>
            <a:fld id="{A3B018A5-5EC7-4E75-9E95-0081BA0E6386}" type="datetime1">
              <a:rPr lang="fr-FR" smtClean="0"/>
              <a:t>25/02/2025</a:t>
            </a:fld>
            <a:endParaRPr lang="fr-FR"/>
          </a:p>
        </p:txBody>
      </p:sp>
      <p:sp>
        <p:nvSpPr>
          <p:cNvPr id="5" name="Espace réservé du pied de page 4">
            <a:extLst>
              <a:ext uri="{FF2B5EF4-FFF2-40B4-BE49-F238E27FC236}">
                <a16:creationId xmlns:a16="http://schemas.microsoft.com/office/drawing/2014/main" id="{40EEB218-5478-922C-6F66-BF1B5B8B319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F690542-4627-3D4A-121E-1DE9D3DA2EC9}"/>
              </a:ext>
            </a:extLst>
          </p:cNvPr>
          <p:cNvSpPr>
            <a:spLocks noGrp="1"/>
          </p:cNvSpPr>
          <p:nvPr>
            <p:ph type="sldNum" sz="quarter" idx="12"/>
          </p:nvPr>
        </p:nvSpPr>
        <p:spPr/>
        <p:txBody>
          <a:bodyPr/>
          <a:lstStyle/>
          <a:p>
            <a:fld id="{E70DD2ED-A377-45B5-8811-DC3EDCD6BB34}" type="slidenum">
              <a:rPr lang="fr-FR" smtClean="0"/>
              <a:t>‹N°›</a:t>
            </a:fld>
            <a:endParaRPr lang="fr-FR"/>
          </a:p>
        </p:txBody>
      </p:sp>
    </p:spTree>
    <p:extLst>
      <p:ext uri="{BB962C8B-B14F-4D97-AF65-F5344CB8AC3E}">
        <p14:creationId xmlns:p14="http://schemas.microsoft.com/office/powerpoint/2010/main" val="1514575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1B7957-CD25-5007-1E52-B925C50D3876}"/>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FDC0DF8-D4F9-C85F-04CE-B94ACC204A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C3636452-BF62-2E80-BDAC-2B4824BCAEEF}"/>
              </a:ext>
            </a:extLst>
          </p:cNvPr>
          <p:cNvSpPr>
            <a:spLocks noGrp="1"/>
          </p:cNvSpPr>
          <p:nvPr>
            <p:ph type="dt" sz="half" idx="10"/>
          </p:nvPr>
        </p:nvSpPr>
        <p:spPr/>
        <p:txBody>
          <a:bodyPr/>
          <a:lstStyle/>
          <a:p>
            <a:fld id="{8BD835ED-E4A6-4BC3-A2E9-DF0C8F7E44F1}" type="datetime1">
              <a:rPr lang="fr-FR" smtClean="0"/>
              <a:t>25/02/2025</a:t>
            </a:fld>
            <a:endParaRPr lang="fr-FR"/>
          </a:p>
        </p:txBody>
      </p:sp>
      <p:sp>
        <p:nvSpPr>
          <p:cNvPr id="5" name="Espace réservé du pied de page 4">
            <a:extLst>
              <a:ext uri="{FF2B5EF4-FFF2-40B4-BE49-F238E27FC236}">
                <a16:creationId xmlns:a16="http://schemas.microsoft.com/office/drawing/2014/main" id="{264E0D54-30D8-FB25-2ACA-43D5D7389A4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A6F2850-C1D3-DF04-74F8-A97FF727FB33}"/>
              </a:ext>
            </a:extLst>
          </p:cNvPr>
          <p:cNvSpPr>
            <a:spLocks noGrp="1"/>
          </p:cNvSpPr>
          <p:nvPr>
            <p:ph type="sldNum" sz="quarter" idx="12"/>
          </p:nvPr>
        </p:nvSpPr>
        <p:spPr/>
        <p:txBody>
          <a:bodyPr/>
          <a:lstStyle/>
          <a:p>
            <a:fld id="{E70DD2ED-A377-45B5-8811-DC3EDCD6BB34}" type="slidenum">
              <a:rPr lang="fr-FR" smtClean="0"/>
              <a:t>‹N°›</a:t>
            </a:fld>
            <a:endParaRPr lang="fr-FR"/>
          </a:p>
        </p:txBody>
      </p:sp>
    </p:spTree>
    <p:extLst>
      <p:ext uri="{BB962C8B-B14F-4D97-AF65-F5344CB8AC3E}">
        <p14:creationId xmlns:p14="http://schemas.microsoft.com/office/powerpoint/2010/main" val="1166045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8181F-FFD8-EE43-F0EB-A5E4CD61B11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D3719FB-3DBC-6369-57E6-7D46C4EA1FC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D108C39-896A-C910-84C0-83AE81CDBE5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C7E35DC-565E-8DBB-AD1C-44F96474B942}"/>
              </a:ext>
            </a:extLst>
          </p:cNvPr>
          <p:cNvSpPr>
            <a:spLocks noGrp="1"/>
          </p:cNvSpPr>
          <p:nvPr>
            <p:ph type="dt" sz="half" idx="10"/>
          </p:nvPr>
        </p:nvSpPr>
        <p:spPr/>
        <p:txBody>
          <a:bodyPr/>
          <a:lstStyle/>
          <a:p>
            <a:fld id="{C3975B7F-9F5F-4ECC-BC55-80093E4F367E}" type="datetime1">
              <a:rPr lang="fr-FR" smtClean="0"/>
              <a:t>25/02/2025</a:t>
            </a:fld>
            <a:endParaRPr lang="fr-FR"/>
          </a:p>
        </p:txBody>
      </p:sp>
      <p:sp>
        <p:nvSpPr>
          <p:cNvPr id="6" name="Espace réservé du pied de page 5">
            <a:extLst>
              <a:ext uri="{FF2B5EF4-FFF2-40B4-BE49-F238E27FC236}">
                <a16:creationId xmlns:a16="http://schemas.microsoft.com/office/drawing/2014/main" id="{9950AFD4-0104-6EE1-22FA-33113372B35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4EDC952-E4AF-84A4-F9D6-38E74E2CDE42}"/>
              </a:ext>
            </a:extLst>
          </p:cNvPr>
          <p:cNvSpPr>
            <a:spLocks noGrp="1"/>
          </p:cNvSpPr>
          <p:nvPr>
            <p:ph type="sldNum" sz="quarter" idx="12"/>
          </p:nvPr>
        </p:nvSpPr>
        <p:spPr/>
        <p:txBody>
          <a:bodyPr/>
          <a:lstStyle/>
          <a:p>
            <a:fld id="{E70DD2ED-A377-45B5-8811-DC3EDCD6BB34}" type="slidenum">
              <a:rPr lang="fr-FR" smtClean="0"/>
              <a:t>‹N°›</a:t>
            </a:fld>
            <a:endParaRPr lang="fr-FR"/>
          </a:p>
        </p:txBody>
      </p:sp>
    </p:spTree>
    <p:extLst>
      <p:ext uri="{BB962C8B-B14F-4D97-AF65-F5344CB8AC3E}">
        <p14:creationId xmlns:p14="http://schemas.microsoft.com/office/powerpoint/2010/main" val="2520564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8A118D-995B-253B-B66F-A80A855AF5C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259E153-0463-2930-073F-F2CD26BF3B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6DFD394-E30B-AEAD-E436-56435AC71BD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40E71CC-259B-40E6-EEC6-19676C50C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56B75BF-F118-B1D5-D5AA-E3A9B659550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F7FCBCE-1750-8774-5935-8D9BD2F95B95}"/>
              </a:ext>
            </a:extLst>
          </p:cNvPr>
          <p:cNvSpPr>
            <a:spLocks noGrp="1"/>
          </p:cNvSpPr>
          <p:nvPr>
            <p:ph type="dt" sz="half" idx="10"/>
          </p:nvPr>
        </p:nvSpPr>
        <p:spPr/>
        <p:txBody>
          <a:bodyPr/>
          <a:lstStyle/>
          <a:p>
            <a:fld id="{18A2EC08-F053-483E-A4C7-3D3E7B485A2D}" type="datetime1">
              <a:rPr lang="fr-FR" smtClean="0"/>
              <a:t>25/02/2025</a:t>
            </a:fld>
            <a:endParaRPr lang="fr-FR"/>
          </a:p>
        </p:txBody>
      </p:sp>
      <p:sp>
        <p:nvSpPr>
          <p:cNvPr id="8" name="Espace réservé du pied de page 7">
            <a:extLst>
              <a:ext uri="{FF2B5EF4-FFF2-40B4-BE49-F238E27FC236}">
                <a16:creationId xmlns:a16="http://schemas.microsoft.com/office/drawing/2014/main" id="{9597B8DE-9ED9-4EA2-A017-31969202422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FAC7D33-E67A-4AAC-6429-89C7422E654C}"/>
              </a:ext>
            </a:extLst>
          </p:cNvPr>
          <p:cNvSpPr>
            <a:spLocks noGrp="1"/>
          </p:cNvSpPr>
          <p:nvPr>
            <p:ph type="sldNum" sz="quarter" idx="12"/>
          </p:nvPr>
        </p:nvSpPr>
        <p:spPr/>
        <p:txBody>
          <a:bodyPr/>
          <a:lstStyle/>
          <a:p>
            <a:fld id="{E70DD2ED-A377-45B5-8811-DC3EDCD6BB34}" type="slidenum">
              <a:rPr lang="fr-FR" smtClean="0"/>
              <a:t>‹N°›</a:t>
            </a:fld>
            <a:endParaRPr lang="fr-FR"/>
          </a:p>
        </p:txBody>
      </p:sp>
    </p:spTree>
    <p:extLst>
      <p:ext uri="{BB962C8B-B14F-4D97-AF65-F5344CB8AC3E}">
        <p14:creationId xmlns:p14="http://schemas.microsoft.com/office/powerpoint/2010/main" val="3162621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E35A08-64AC-C973-047D-E9B651D1A06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820DF35-7E54-9CF1-6A57-8389F190C53F}"/>
              </a:ext>
            </a:extLst>
          </p:cNvPr>
          <p:cNvSpPr>
            <a:spLocks noGrp="1"/>
          </p:cNvSpPr>
          <p:nvPr>
            <p:ph type="dt" sz="half" idx="10"/>
          </p:nvPr>
        </p:nvSpPr>
        <p:spPr/>
        <p:txBody>
          <a:bodyPr/>
          <a:lstStyle/>
          <a:p>
            <a:fld id="{D99F05C5-BCD9-41F3-A464-F54812722C56}" type="datetime1">
              <a:rPr lang="fr-FR" smtClean="0"/>
              <a:t>25/02/2025</a:t>
            </a:fld>
            <a:endParaRPr lang="fr-FR"/>
          </a:p>
        </p:txBody>
      </p:sp>
      <p:sp>
        <p:nvSpPr>
          <p:cNvPr id="4" name="Espace réservé du pied de page 3">
            <a:extLst>
              <a:ext uri="{FF2B5EF4-FFF2-40B4-BE49-F238E27FC236}">
                <a16:creationId xmlns:a16="http://schemas.microsoft.com/office/drawing/2014/main" id="{9B8E143B-D830-73AD-1028-D314056E671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C922033-9BB4-E1AD-CA69-615DC9F2E2A0}"/>
              </a:ext>
            </a:extLst>
          </p:cNvPr>
          <p:cNvSpPr>
            <a:spLocks noGrp="1"/>
          </p:cNvSpPr>
          <p:nvPr>
            <p:ph type="sldNum" sz="quarter" idx="12"/>
          </p:nvPr>
        </p:nvSpPr>
        <p:spPr/>
        <p:txBody>
          <a:bodyPr/>
          <a:lstStyle/>
          <a:p>
            <a:fld id="{E70DD2ED-A377-45B5-8811-DC3EDCD6BB34}" type="slidenum">
              <a:rPr lang="fr-FR" smtClean="0"/>
              <a:t>‹N°›</a:t>
            </a:fld>
            <a:endParaRPr lang="fr-FR"/>
          </a:p>
        </p:txBody>
      </p:sp>
    </p:spTree>
    <p:extLst>
      <p:ext uri="{BB962C8B-B14F-4D97-AF65-F5344CB8AC3E}">
        <p14:creationId xmlns:p14="http://schemas.microsoft.com/office/powerpoint/2010/main" val="54484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634433E-1771-3E65-AFFE-4D9B42D9AFE6}"/>
              </a:ext>
            </a:extLst>
          </p:cNvPr>
          <p:cNvSpPr>
            <a:spLocks noGrp="1"/>
          </p:cNvSpPr>
          <p:nvPr>
            <p:ph type="dt" sz="half" idx="10"/>
          </p:nvPr>
        </p:nvSpPr>
        <p:spPr/>
        <p:txBody>
          <a:bodyPr/>
          <a:lstStyle/>
          <a:p>
            <a:fld id="{4954BCCB-64D5-4315-A667-1D1B2F1EAD65}" type="datetime1">
              <a:rPr lang="fr-FR" smtClean="0"/>
              <a:t>25/02/2025</a:t>
            </a:fld>
            <a:endParaRPr lang="fr-FR"/>
          </a:p>
        </p:txBody>
      </p:sp>
      <p:sp>
        <p:nvSpPr>
          <p:cNvPr id="3" name="Espace réservé du pied de page 2">
            <a:extLst>
              <a:ext uri="{FF2B5EF4-FFF2-40B4-BE49-F238E27FC236}">
                <a16:creationId xmlns:a16="http://schemas.microsoft.com/office/drawing/2014/main" id="{63538E6B-83E1-D373-B531-48B0013E002A}"/>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9E336FE-55EC-A07D-5A32-5C33A7CE68FB}"/>
              </a:ext>
            </a:extLst>
          </p:cNvPr>
          <p:cNvSpPr>
            <a:spLocks noGrp="1"/>
          </p:cNvSpPr>
          <p:nvPr>
            <p:ph type="sldNum" sz="quarter" idx="12"/>
          </p:nvPr>
        </p:nvSpPr>
        <p:spPr/>
        <p:txBody>
          <a:bodyPr/>
          <a:lstStyle/>
          <a:p>
            <a:fld id="{E70DD2ED-A377-45B5-8811-DC3EDCD6BB34}" type="slidenum">
              <a:rPr lang="fr-FR" smtClean="0"/>
              <a:t>‹N°›</a:t>
            </a:fld>
            <a:endParaRPr lang="fr-FR"/>
          </a:p>
        </p:txBody>
      </p:sp>
    </p:spTree>
    <p:extLst>
      <p:ext uri="{BB962C8B-B14F-4D97-AF65-F5344CB8AC3E}">
        <p14:creationId xmlns:p14="http://schemas.microsoft.com/office/powerpoint/2010/main" val="3128694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052C35-404A-8C2A-765E-C6A3784F8E1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3CBBBC91-D093-8128-DF0A-D7B06385C0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0586834-C082-A662-A27A-EC42FD15A3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D8287C5-A811-4318-761A-4B03F3E8640E}"/>
              </a:ext>
            </a:extLst>
          </p:cNvPr>
          <p:cNvSpPr>
            <a:spLocks noGrp="1"/>
          </p:cNvSpPr>
          <p:nvPr>
            <p:ph type="dt" sz="half" idx="10"/>
          </p:nvPr>
        </p:nvSpPr>
        <p:spPr/>
        <p:txBody>
          <a:bodyPr/>
          <a:lstStyle/>
          <a:p>
            <a:fld id="{0CCA7069-7163-4C0F-9A75-F21B7A593EEE}" type="datetime1">
              <a:rPr lang="fr-FR" smtClean="0"/>
              <a:t>25/02/2025</a:t>
            </a:fld>
            <a:endParaRPr lang="fr-FR"/>
          </a:p>
        </p:txBody>
      </p:sp>
      <p:sp>
        <p:nvSpPr>
          <p:cNvPr id="6" name="Espace réservé du pied de page 5">
            <a:extLst>
              <a:ext uri="{FF2B5EF4-FFF2-40B4-BE49-F238E27FC236}">
                <a16:creationId xmlns:a16="http://schemas.microsoft.com/office/drawing/2014/main" id="{E45A1C6D-327E-3EF2-20F1-8AD6007081A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50A92DE-1982-CB33-CF22-D43F70C769ED}"/>
              </a:ext>
            </a:extLst>
          </p:cNvPr>
          <p:cNvSpPr>
            <a:spLocks noGrp="1"/>
          </p:cNvSpPr>
          <p:nvPr>
            <p:ph type="sldNum" sz="quarter" idx="12"/>
          </p:nvPr>
        </p:nvSpPr>
        <p:spPr/>
        <p:txBody>
          <a:bodyPr/>
          <a:lstStyle/>
          <a:p>
            <a:fld id="{E70DD2ED-A377-45B5-8811-DC3EDCD6BB34}" type="slidenum">
              <a:rPr lang="fr-FR" smtClean="0"/>
              <a:t>‹N°›</a:t>
            </a:fld>
            <a:endParaRPr lang="fr-FR"/>
          </a:p>
        </p:txBody>
      </p:sp>
    </p:spTree>
    <p:extLst>
      <p:ext uri="{BB962C8B-B14F-4D97-AF65-F5344CB8AC3E}">
        <p14:creationId xmlns:p14="http://schemas.microsoft.com/office/powerpoint/2010/main" val="1656405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9E6D32-9C15-20B8-16DD-1CC5D32FA0C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9964531B-6AF5-080F-CF28-30BB5C3CD5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6E1492BB-B48E-80E8-08A7-323CCBB3C3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B5227A7-968B-213A-806D-EC4027BE2601}"/>
              </a:ext>
            </a:extLst>
          </p:cNvPr>
          <p:cNvSpPr>
            <a:spLocks noGrp="1"/>
          </p:cNvSpPr>
          <p:nvPr>
            <p:ph type="dt" sz="half" idx="10"/>
          </p:nvPr>
        </p:nvSpPr>
        <p:spPr/>
        <p:txBody>
          <a:bodyPr/>
          <a:lstStyle/>
          <a:p>
            <a:fld id="{997EB1CB-16A0-4AA4-A86D-AC7669B3EC49}" type="datetime1">
              <a:rPr lang="fr-FR" smtClean="0"/>
              <a:t>25/02/2025</a:t>
            </a:fld>
            <a:endParaRPr lang="fr-FR"/>
          </a:p>
        </p:txBody>
      </p:sp>
      <p:sp>
        <p:nvSpPr>
          <p:cNvPr id="6" name="Espace réservé du pied de page 5">
            <a:extLst>
              <a:ext uri="{FF2B5EF4-FFF2-40B4-BE49-F238E27FC236}">
                <a16:creationId xmlns:a16="http://schemas.microsoft.com/office/drawing/2014/main" id="{5C2964DC-1804-9B14-75D2-87541D3EF3D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0602283-04A9-AC4F-9A5D-D143E8D67559}"/>
              </a:ext>
            </a:extLst>
          </p:cNvPr>
          <p:cNvSpPr>
            <a:spLocks noGrp="1"/>
          </p:cNvSpPr>
          <p:nvPr>
            <p:ph type="sldNum" sz="quarter" idx="12"/>
          </p:nvPr>
        </p:nvSpPr>
        <p:spPr/>
        <p:txBody>
          <a:bodyPr/>
          <a:lstStyle/>
          <a:p>
            <a:fld id="{E70DD2ED-A377-45B5-8811-DC3EDCD6BB34}" type="slidenum">
              <a:rPr lang="fr-FR" smtClean="0"/>
              <a:t>‹N°›</a:t>
            </a:fld>
            <a:endParaRPr lang="fr-FR"/>
          </a:p>
        </p:txBody>
      </p:sp>
    </p:spTree>
    <p:extLst>
      <p:ext uri="{BB962C8B-B14F-4D97-AF65-F5344CB8AC3E}">
        <p14:creationId xmlns:p14="http://schemas.microsoft.com/office/powerpoint/2010/main" val="2748377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4AB0E0D-3B2C-567A-7C71-908364326B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E23D4BB-0759-4A4D-A4CA-BB93F8636E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685AF1F-C4A9-4779-3CAF-E9508DB441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7902FF-9C75-4CBF-A376-C3B1B44E382C}" type="datetime1">
              <a:rPr lang="fr-FR" smtClean="0"/>
              <a:t>25/02/2025</a:t>
            </a:fld>
            <a:endParaRPr lang="fr-FR"/>
          </a:p>
        </p:txBody>
      </p:sp>
      <p:sp>
        <p:nvSpPr>
          <p:cNvPr id="5" name="Espace réservé du pied de page 4">
            <a:extLst>
              <a:ext uri="{FF2B5EF4-FFF2-40B4-BE49-F238E27FC236}">
                <a16:creationId xmlns:a16="http://schemas.microsoft.com/office/drawing/2014/main" id="{FBED7F79-3097-5CE1-3B94-EFDB6876CA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18D4852-1EA8-7323-3856-6DA072486A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DD2ED-A377-45B5-8811-DC3EDCD6BB34}" type="slidenum">
              <a:rPr lang="fr-FR" smtClean="0"/>
              <a:t>‹N°›</a:t>
            </a:fld>
            <a:endParaRPr lang="fr-FR"/>
          </a:p>
        </p:txBody>
      </p:sp>
    </p:spTree>
    <p:extLst>
      <p:ext uri="{BB962C8B-B14F-4D97-AF65-F5344CB8AC3E}">
        <p14:creationId xmlns:p14="http://schemas.microsoft.com/office/powerpoint/2010/main" val="1542271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7.jpg"/><Relationship Id="rId7" Type="http://schemas.openxmlformats.org/officeDocument/2006/relationships/slide" Target="slide18.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slide" Target="slide14.xml"/><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9.jpg"/><Relationship Id="rId7" Type="http://schemas.openxmlformats.org/officeDocument/2006/relationships/slide" Target="slide16.xml"/><Relationship Id="rId12"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0.jpg"/><Relationship Id="rId11" Type="http://schemas.openxmlformats.org/officeDocument/2006/relationships/image" Target="../media/image51.jpg"/><Relationship Id="rId5" Type="http://schemas.openxmlformats.org/officeDocument/2006/relationships/image" Target="../media/image49.jpg"/><Relationship Id="rId10" Type="http://schemas.openxmlformats.org/officeDocument/2006/relationships/slide" Target="slide17.xml"/><Relationship Id="rId4" Type="http://schemas.openxmlformats.org/officeDocument/2006/relationships/slide" Target="slide15.xml"/><Relationship Id="rId9" Type="http://schemas.openxmlformats.org/officeDocument/2006/relationships/image" Target="../media/image51.jpg"/></Relationships>
</file>

<file path=ppt/slides/_rels/slide15.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9.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emf"/></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9.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65.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68.png"/><Relationship Id="rId5" Type="http://schemas.microsoft.com/office/2007/relationships/hdphoto" Target="../media/hdphoto2.wdp"/><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slide" Target="slide13.xml"/><Relationship Id="rId1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slide" Target="slide4.xml"/><Relationship Id="rId12" Type="http://schemas.openxmlformats.org/officeDocument/2006/relationships/image" Target="../media/image7.jpg"/><Relationship Id="rId17" Type="http://schemas.openxmlformats.org/officeDocument/2006/relationships/image" Target="../media/image8.jpg"/><Relationship Id="rId2" Type="http://schemas.openxmlformats.org/officeDocument/2006/relationships/image" Target="../media/image1.jpeg"/><Relationship Id="rId16" Type="http://schemas.openxmlformats.org/officeDocument/2006/relationships/slide" Target="slide19.xml"/><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6.jpg"/><Relationship Id="rId5" Type="http://schemas.openxmlformats.org/officeDocument/2006/relationships/image" Target="../media/image4.png"/><Relationship Id="rId15" Type="http://schemas.openxmlformats.org/officeDocument/2006/relationships/image" Target="../media/image8.jpg"/><Relationship Id="rId10" Type="http://schemas.openxmlformats.org/officeDocument/2006/relationships/slide" Target="slide5.xml"/><Relationship Id="rId4" Type="http://schemas.openxmlformats.org/officeDocument/2006/relationships/slide" Target="slide3.xml"/><Relationship Id="rId9" Type="http://schemas.openxmlformats.org/officeDocument/2006/relationships/image" Target="../media/image6.jpg"/><Relationship Id="rId1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21.png"/><Relationship Id="rId3" Type="http://schemas.openxmlformats.org/officeDocument/2006/relationships/image" Target="../media/image16.jpg"/><Relationship Id="rId7" Type="http://schemas.openxmlformats.org/officeDocument/2006/relationships/image" Target="../media/image18.jpg"/><Relationship Id="rId12" Type="http://schemas.openxmlformats.org/officeDocument/2006/relationships/slide" Target="slide10.xml"/><Relationship Id="rId17" Type="http://schemas.openxmlformats.org/officeDocument/2006/relationships/image" Target="../media/image9.png"/><Relationship Id="rId2" Type="http://schemas.openxmlformats.org/officeDocument/2006/relationships/image" Target="../media/image15.png"/><Relationship Id="rId16" Type="http://schemas.openxmlformats.org/officeDocument/2006/relationships/slide" Target="slide12.xml"/><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2.jpg"/><Relationship Id="rId10" Type="http://schemas.openxmlformats.org/officeDocument/2006/relationships/slide" Target="slide9.xml"/><Relationship Id="rId4" Type="http://schemas.openxmlformats.org/officeDocument/2006/relationships/slide" Target="slide6.xml"/><Relationship Id="rId9" Type="http://schemas.openxmlformats.org/officeDocument/2006/relationships/image" Target="../media/image19.bin"/><Relationship Id="rId14" Type="http://schemas.openxmlformats.org/officeDocument/2006/relationships/slide" Target="slide11.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9.png"/><Relationship Id="rId2" Type="http://schemas.openxmlformats.org/officeDocument/2006/relationships/image" Target="../media/image26.emf"/><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Fond d'équipement de sport | Vecteur Premium">
            <a:extLst>
              <a:ext uri="{FF2B5EF4-FFF2-40B4-BE49-F238E27FC236}">
                <a16:creationId xmlns:a16="http://schemas.microsoft.com/office/drawing/2014/main" id="{D4709758-81DB-9639-BD36-367E09B38C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34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ppellation, logo et charte graphique : tout ce qu'il faut savoir |  Université Paris Cité">
            <a:extLst>
              <a:ext uri="{FF2B5EF4-FFF2-40B4-BE49-F238E27FC236}">
                <a16:creationId xmlns:a16="http://schemas.microsoft.com/office/drawing/2014/main" id="{CC888578-C2E4-4DD2-BC88-B707140A7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721" y="920988"/>
            <a:ext cx="1461008" cy="146304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24AC3A24-9B83-FBE7-7F1E-1EFB7206044B}"/>
              </a:ext>
            </a:extLst>
          </p:cNvPr>
          <p:cNvSpPr txBox="1"/>
          <p:nvPr/>
        </p:nvSpPr>
        <p:spPr>
          <a:xfrm>
            <a:off x="2045617" y="4254421"/>
            <a:ext cx="2346960" cy="1200329"/>
          </a:xfrm>
          <a:prstGeom prst="rect">
            <a:avLst/>
          </a:prstGeom>
          <a:noFill/>
        </p:spPr>
        <p:txBody>
          <a:bodyPr wrap="square" rtlCol="0">
            <a:spAutoFit/>
          </a:bodyPr>
          <a:lstStyle/>
          <a:p>
            <a:r>
              <a:rPr lang="fr-FR"/>
              <a:t>Loïc ALLEAUME</a:t>
            </a:r>
          </a:p>
          <a:p>
            <a:r>
              <a:rPr lang="fr-FR"/>
              <a:t>Arnaud GUIBLAIN</a:t>
            </a:r>
          </a:p>
          <a:p>
            <a:r>
              <a:rPr lang="fr-FR"/>
              <a:t>Mathis SIOT</a:t>
            </a:r>
          </a:p>
          <a:p>
            <a:r>
              <a:rPr lang="fr-FR"/>
              <a:t>BUT SD FA EMS 2 </a:t>
            </a:r>
          </a:p>
        </p:txBody>
      </p:sp>
      <p:sp>
        <p:nvSpPr>
          <p:cNvPr id="5" name="ZoneTexte 4">
            <a:extLst>
              <a:ext uri="{FF2B5EF4-FFF2-40B4-BE49-F238E27FC236}">
                <a16:creationId xmlns:a16="http://schemas.microsoft.com/office/drawing/2014/main" id="{95CA963F-AC69-FFF9-BCA9-A6A65E191AF4}"/>
              </a:ext>
            </a:extLst>
          </p:cNvPr>
          <p:cNvSpPr txBox="1"/>
          <p:nvPr/>
        </p:nvSpPr>
        <p:spPr>
          <a:xfrm>
            <a:off x="9425023" y="4607163"/>
            <a:ext cx="1442720" cy="369332"/>
          </a:xfrm>
          <a:prstGeom prst="rect">
            <a:avLst/>
          </a:prstGeom>
          <a:noFill/>
        </p:spPr>
        <p:txBody>
          <a:bodyPr wrap="square" rtlCol="0">
            <a:spAutoFit/>
          </a:bodyPr>
          <a:lstStyle/>
          <a:p>
            <a:r>
              <a:rPr lang="fr-FR"/>
              <a:t>26/02/2025</a:t>
            </a:r>
          </a:p>
        </p:txBody>
      </p:sp>
      <p:sp>
        <p:nvSpPr>
          <p:cNvPr id="6" name="ZoneTexte 5">
            <a:extLst>
              <a:ext uri="{FF2B5EF4-FFF2-40B4-BE49-F238E27FC236}">
                <a16:creationId xmlns:a16="http://schemas.microsoft.com/office/drawing/2014/main" id="{9C855FE5-4285-6F87-400B-A8B967EC955F}"/>
              </a:ext>
            </a:extLst>
          </p:cNvPr>
          <p:cNvSpPr txBox="1"/>
          <p:nvPr/>
        </p:nvSpPr>
        <p:spPr>
          <a:xfrm>
            <a:off x="1173480" y="2021840"/>
            <a:ext cx="9459955" cy="2585323"/>
          </a:xfrm>
          <a:prstGeom prst="rect">
            <a:avLst/>
          </a:prstGeom>
          <a:noFill/>
        </p:spPr>
        <p:txBody>
          <a:bodyPr wrap="square" rtlCol="0">
            <a:spAutoFit/>
          </a:bodyPr>
          <a:lstStyle/>
          <a:p>
            <a:pPr algn="ctr"/>
            <a:r>
              <a:rPr lang="fr-FR" sz="5400" b="1"/>
              <a:t>SAE Intégration de données dans un datawarehouse</a:t>
            </a:r>
          </a:p>
          <a:p>
            <a:pPr algn="ctr"/>
            <a:r>
              <a:rPr lang="fr-FR" sz="3600" b="1"/>
              <a:t>Sport</a:t>
            </a:r>
            <a:r>
              <a:rPr lang="fr-FR" sz="5400" b="1"/>
              <a:t> </a:t>
            </a:r>
          </a:p>
        </p:txBody>
      </p:sp>
      <mc:AlternateContent xmlns:mc="http://schemas.openxmlformats.org/markup-compatibility/2006" xmlns:pslz="http://schemas.microsoft.com/office/powerpoint/2016/slidezoom">
        <mc:Choice Requires="pslz">
          <p:graphicFrame>
            <p:nvGraphicFramePr>
              <p:cNvPr id="3" name="Zoom de diapositive 2">
                <a:extLst>
                  <a:ext uri="{FF2B5EF4-FFF2-40B4-BE49-F238E27FC236}">
                    <a16:creationId xmlns:a16="http://schemas.microsoft.com/office/drawing/2014/main" id="{661DE8FB-A61D-9655-DB7E-92593BCA8C62}"/>
                  </a:ext>
                </a:extLst>
              </p:cNvPr>
              <p:cNvGraphicFramePr>
                <a:graphicFrameLocks noChangeAspect="1"/>
              </p:cNvGraphicFramePr>
              <p:nvPr>
                <p:extLst>
                  <p:ext uri="{D42A27DB-BD31-4B8C-83A1-F6EECF244321}">
                    <p14:modId xmlns:p14="http://schemas.microsoft.com/office/powerpoint/2010/main" val="731448060"/>
                  </p:ext>
                </p:extLst>
              </p:nvPr>
            </p:nvGraphicFramePr>
            <p:xfrm>
              <a:off x="7077696" y="4139898"/>
              <a:ext cx="1760587" cy="934529"/>
            </p:xfrm>
            <a:graphic>
              <a:graphicData uri="http://schemas.microsoft.com/office/powerpoint/2016/slidezoom">
                <pslz:sldZm>
                  <pslz:sldZmObj sldId="257" cId="4042917867">
                    <pslz:zmPr id="{EB7CA889-E3F0-4AEF-933A-0CEAFC6A82C6}"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760587" cy="934529"/>
                        </a:xfrm>
                        <a:prstGeom prst="rect">
                          <a:avLst/>
                        </a:prstGeom>
                        <a:ln w="3175">
                          <a:noFill/>
                        </a:ln>
                      </p166:spPr>
                    </pslz:zmPr>
                  </pslz:sldZmObj>
                </pslz:sldZm>
              </a:graphicData>
            </a:graphic>
          </p:graphicFrame>
        </mc:Choice>
        <mc:Fallback xmlns="">
          <p:pic>
            <p:nvPicPr>
              <p:cNvPr id="3" name="Zoom de diapositive 2">
                <a:hlinkClick r:id="rId5" action="ppaction://hlinksldjump"/>
                <a:extLst>
                  <a:ext uri="{FF2B5EF4-FFF2-40B4-BE49-F238E27FC236}">
                    <a16:creationId xmlns:a16="http://schemas.microsoft.com/office/drawing/2014/main" id="{661DE8FB-A61D-9655-DB7E-92593BCA8C62}"/>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7077696" y="4139898"/>
                <a:ext cx="1760587" cy="934529"/>
              </a:xfrm>
              <a:prstGeom prst="rect">
                <a:avLst/>
              </a:prstGeom>
              <a:ln w="3175">
                <a:noFill/>
              </a:ln>
            </p:spPr>
          </p:pic>
        </mc:Fallback>
      </mc:AlternateContent>
    </p:spTree>
    <p:extLst>
      <p:ext uri="{BB962C8B-B14F-4D97-AF65-F5344CB8AC3E}">
        <p14:creationId xmlns:p14="http://schemas.microsoft.com/office/powerpoint/2010/main" val="3600248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CC8ED-2941-F25D-9AFF-A6AF8FEDAE53}"/>
            </a:ext>
          </a:extLst>
        </p:cNvPr>
        <p:cNvGrpSpPr/>
        <p:nvPr/>
      </p:nvGrpSpPr>
      <p:grpSpPr>
        <a:xfrm>
          <a:off x="0" y="0"/>
          <a:ext cx="0" cy="0"/>
          <a:chOff x="0" y="0"/>
          <a:chExt cx="0" cy="0"/>
        </a:xfrm>
      </p:grpSpPr>
      <p:grpSp>
        <p:nvGrpSpPr>
          <p:cNvPr id="3" name="Groupe 2">
            <a:extLst>
              <a:ext uri="{FF2B5EF4-FFF2-40B4-BE49-F238E27FC236}">
                <a16:creationId xmlns:a16="http://schemas.microsoft.com/office/drawing/2014/main" id="{600413E4-3F72-D127-7CFA-9A8B3FEE9B34}"/>
              </a:ext>
            </a:extLst>
          </p:cNvPr>
          <p:cNvGrpSpPr/>
          <p:nvPr/>
        </p:nvGrpSpPr>
        <p:grpSpPr>
          <a:xfrm>
            <a:off x="-82377" y="-20594"/>
            <a:ext cx="12274376" cy="6878594"/>
            <a:chOff x="1" y="0"/>
            <a:chExt cx="12191998" cy="6858000"/>
          </a:xfrm>
        </p:grpSpPr>
        <p:sp>
          <p:nvSpPr>
            <p:cNvPr id="4" name="Rectangle 3">
              <a:extLst>
                <a:ext uri="{FF2B5EF4-FFF2-40B4-BE49-F238E27FC236}">
                  <a16:creationId xmlns:a16="http://schemas.microsoft.com/office/drawing/2014/main" id="{39616CC4-1A50-7C92-55CD-585929C708DA}"/>
                </a:ext>
              </a:extLst>
            </p:cNvPr>
            <p:cNvSpPr/>
            <p:nvPr/>
          </p:nvSpPr>
          <p:spPr>
            <a:xfrm>
              <a:off x="1" y="0"/>
              <a:ext cx="4062952" cy="6858000"/>
            </a:xfrm>
            <a:prstGeom prst="rect">
              <a:avLst/>
            </a:prstGeom>
            <a:solidFill>
              <a:srgbClr val="7EAF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F15DB7CB-DB2C-0133-12B8-10B6D94A82BB}"/>
                </a:ext>
              </a:extLst>
            </p:cNvPr>
            <p:cNvSpPr/>
            <p:nvPr/>
          </p:nvSpPr>
          <p:spPr>
            <a:xfrm>
              <a:off x="8129049" y="0"/>
              <a:ext cx="406295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1DF9F96B-33B8-7C50-8CD1-EC5F45C6B419}"/>
                </a:ext>
              </a:extLst>
            </p:cNvPr>
            <p:cNvSpPr/>
            <p:nvPr/>
          </p:nvSpPr>
          <p:spPr>
            <a:xfrm>
              <a:off x="4062952" y="0"/>
              <a:ext cx="406295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ZoneTexte 1">
            <a:extLst>
              <a:ext uri="{FF2B5EF4-FFF2-40B4-BE49-F238E27FC236}">
                <a16:creationId xmlns:a16="http://schemas.microsoft.com/office/drawing/2014/main" id="{8270883C-4807-BB2B-B648-1F82356586C2}"/>
              </a:ext>
            </a:extLst>
          </p:cNvPr>
          <p:cNvSpPr txBox="1"/>
          <p:nvPr/>
        </p:nvSpPr>
        <p:spPr>
          <a:xfrm>
            <a:off x="3385793" y="197963"/>
            <a:ext cx="5420413" cy="400110"/>
          </a:xfrm>
          <a:prstGeom prst="rect">
            <a:avLst/>
          </a:prstGeom>
          <a:noFill/>
        </p:spPr>
        <p:txBody>
          <a:bodyPr wrap="square" rtlCol="0">
            <a:spAutoFit/>
          </a:bodyPr>
          <a:lstStyle/>
          <a:p>
            <a:pPr algn="ctr"/>
            <a:r>
              <a:rPr lang="fr-FR" sz="2000" b="1" u="sng"/>
              <a:t>E) Analyse qualité des données</a:t>
            </a:r>
          </a:p>
        </p:txBody>
      </p:sp>
      <p:sp>
        <p:nvSpPr>
          <p:cNvPr id="7" name="ZoneTexte 6">
            <a:extLst>
              <a:ext uri="{FF2B5EF4-FFF2-40B4-BE49-F238E27FC236}">
                <a16:creationId xmlns:a16="http://schemas.microsoft.com/office/drawing/2014/main" id="{016C1D93-3571-31F3-DD12-2271250D906E}"/>
              </a:ext>
            </a:extLst>
          </p:cNvPr>
          <p:cNvSpPr txBox="1"/>
          <p:nvPr/>
        </p:nvSpPr>
        <p:spPr>
          <a:xfrm>
            <a:off x="1248724" y="716092"/>
            <a:ext cx="1713321" cy="369332"/>
          </a:xfrm>
          <a:prstGeom prst="rect">
            <a:avLst/>
          </a:prstGeom>
          <a:noFill/>
        </p:spPr>
        <p:txBody>
          <a:bodyPr wrap="square">
            <a:spAutoFit/>
          </a:bodyPr>
          <a:lstStyle/>
          <a:p>
            <a:pPr algn="ctr"/>
            <a:r>
              <a:rPr lang="fr-FR" b="1" u="sng"/>
              <a:t>Football</a:t>
            </a:r>
          </a:p>
        </p:txBody>
      </p:sp>
      <p:sp>
        <p:nvSpPr>
          <p:cNvPr id="8" name="ZoneTexte 7">
            <a:extLst>
              <a:ext uri="{FF2B5EF4-FFF2-40B4-BE49-F238E27FC236}">
                <a16:creationId xmlns:a16="http://schemas.microsoft.com/office/drawing/2014/main" id="{8F470D43-2B8E-D0D1-82AF-18257345841A}"/>
              </a:ext>
            </a:extLst>
          </p:cNvPr>
          <p:cNvSpPr txBox="1"/>
          <p:nvPr/>
        </p:nvSpPr>
        <p:spPr>
          <a:xfrm>
            <a:off x="5238490" y="716092"/>
            <a:ext cx="1713321" cy="369332"/>
          </a:xfrm>
          <a:prstGeom prst="rect">
            <a:avLst/>
          </a:prstGeom>
          <a:noFill/>
        </p:spPr>
        <p:txBody>
          <a:bodyPr wrap="square">
            <a:spAutoFit/>
          </a:bodyPr>
          <a:lstStyle/>
          <a:p>
            <a:pPr algn="ctr"/>
            <a:r>
              <a:rPr lang="fr-FR" b="1" u="sng"/>
              <a:t>Basketball</a:t>
            </a:r>
          </a:p>
        </p:txBody>
      </p:sp>
      <p:sp>
        <p:nvSpPr>
          <p:cNvPr id="9" name="ZoneTexte 8">
            <a:extLst>
              <a:ext uri="{FF2B5EF4-FFF2-40B4-BE49-F238E27FC236}">
                <a16:creationId xmlns:a16="http://schemas.microsoft.com/office/drawing/2014/main" id="{C9083894-0F70-B446-DB51-ACF6A727E42C}"/>
              </a:ext>
            </a:extLst>
          </p:cNvPr>
          <p:cNvSpPr txBox="1"/>
          <p:nvPr/>
        </p:nvSpPr>
        <p:spPr>
          <a:xfrm>
            <a:off x="9303863" y="716092"/>
            <a:ext cx="1713321" cy="369332"/>
          </a:xfrm>
          <a:prstGeom prst="rect">
            <a:avLst/>
          </a:prstGeom>
          <a:noFill/>
        </p:spPr>
        <p:txBody>
          <a:bodyPr wrap="square">
            <a:spAutoFit/>
          </a:bodyPr>
          <a:lstStyle/>
          <a:p>
            <a:pPr algn="ctr"/>
            <a:r>
              <a:rPr lang="fr-FR" b="1" u="sng"/>
              <a:t>Volleyball</a:t>
            </a:r>
          </a:p>
        </p:txBody>
      </p:sp>
      <p:pic>
        <p:nvPicPr>
          <p:cNvPr id="13" name="Image 12">
            <a:extLst>
              <a:ext uri="{FF2B5EF4-FFF2-40B4-BE49-F238E27FC236}">
                <a16:creationId xmlns:a16="http://schemas.microsoft.com/office/drawing/2014/main" id="{2A712BA7-356C-C528-687D-01A6E2062351}"/>
              </a:ext>
            </a:extLst>
          </p:cNvPr>
          <p:cNvPicPr>
            <a:picLocks noChangeAspect="1"/>
          </p:cNvPicPr>
          <p:nvPr/>
        </p:nvPicPr>
        <p:blipFill>
          <a:blip r:embed="rId2"/>
          <a:stretch>
            <a:fillRect/>
          </a:stretch>
        </p:blipFill>
        <p:spPr>
          <a:xfrm>
            <a:off x="71401" y="3429000"/>
            <a:ext cx="3920152" cy="2803119"/>
          </a:xfrm>
          <a:prstGeom prst="rect">
            <a:avLst/>
          </a:prstGeom>
        </p:spPr>
      </p:pic>
      <p:sp>
        <p:nvSpPr>
          <p:cNvPr id="15" name="ZoneTexte 14">
            <a:extLst>
              <a:ext uri="{FF2B5EF4-FFF2-40B4-BE49-F238E27FC236}">
                <a16:creationId xmlns:a16="http://schemas.microsoft.com/office/drawing/2014/main" id="{DC32C25E-B636-1742-6FE2-6E0F68EF95E7}"/>
              </a:ext>
            </a:extLst>
          </p:cNvPr>
          <p:cNvSpPr txBox="1"/>
          <p:nvPr/>
        </p:nvSpPr>
        <p:spPr>
          <a:xfrm>
            <a:off x="-64417" y="1085424"/>
            <a:ext cx="4062950" cy="1200329"/>
          </a:xfrm>
          <a:prstGeom prst="rect">
            <a:avLst/>
          </a:prstGeom>
          <a:noFill/>
        </p:spPr>
        <p:txBody>
          <a:bodyPr wrap="square">
            <a:spAutoFit/>
          </a:bodyPr>
          <a:lstStyle/>
          <a:p>
            <a:pPr algn="ctr"/>
            <a:r>
              <a:rPr lang="fr-FR" sz="1800" b="1" i="0" u="none" strike="noStrike" baseline="0">
                <a:solidFill>
                  <a:srgbClr val="000000"/>
                </a:solidFill>
                <a:latin typeface="Times New Roman" panose="02020603050405020304" pitchFamily="18" charset="0"/>
              </a:rPr>
              <a:t>Après transformation, les données sont </a:t>
            </a:r>
          </a:p>
          <a:p>
            <a:pPr marL="285750" indent="-285750">
              <a:buFont typeface="Wingdings" panose="05000000000000000000" pitchFamily="2" charset="2"/>
              <a:buChar char="Ø"/>
            </a:pPr>
            <a:r>
              <a:rPr lang="fr-FR"/>
              <a:t>De qualité</a:t>
            </a:r>
          </a:p>
          <a:p>
            <a:pPr marL="285750" indent="-285750">
              <a:buFont typeface="Wingdings" panose="05000000000000000000" pitchFamily="2" charset="2"/>
              <a:buChar char="Ø"/>
            </a:pPr>
            <a:r>
              <a:rPr lang="fr-FR"/>
              <a:t>Sans erreurs</a:t>
            </a:r>
          </a:p>
          <a:p>
            <a:pPr marL="285750" indent="-285750">
              <a:buFont typeface="Wingdings" panose="05000000000000000000" pitchFamily="2" charset="2"/>
              <a:buChar char="Ø"/>
            </a:pPr>
            <a:r>
              <a:rPr lang="fr-FR"/>
              <a:t>Sans doublons</a:t>
            </a:r>
          </a:p>
        </p:txBody>
      </p:sp>
      <p:sp>
        <p:nvSpPr>
          <p:cNvPr id="16" name="ZoneTexte 15">
            <a:extLst>
              <a:ext uri="{FF2B5EF4-FFF2-40B4-BE49-F238E27FC236}">
                <a16:creationId xmlns:a16="http://schemas.microsoft.com/office/drawing/2014/main" id="{1396A1E6-C41A-51E9-39BD-04FC56974D39}"/>
              </a:ext>
            </a:extLst>
          </p:cNvPr>
          <p:cNvSpPr txBox="1"/>
          <p:nvPr/>
        </p:nvSpPr>
        <p:spPr>
          <a:xfrm>
            <a:off x="429927" y="2773104"/>
            <a:ext cx="3350914" cy="369332"/>
          </a:xfrm>
          <a:prstGeom prst="rect">
            <a:avLst/>
          </a:prstGeom>
          <a:noFill/>
        </p:spPr>
        <p:txBody>
          <a:bodyPr wrap="square" rtlCol="0">
            <a:spAutoFit/>
          </a:bodyPr>
          <a:lstStyle/>
          <a:p>
            <a:pPr algn="ctr"/>
            <a:r>
              <a:rPr lang="fr-FR" b="1"/>
              <a:t>Exemple du profil de colonnes</a:t>
            </a:r>
          </a:p>
        </p:txBody>
      </p:sp>
      <p:sp>
        <p:nvSpPr>
          <p:cNvPr id="10" name="ZoneTexte 9">
            <a:extLst>
              <a:ext uri="{FF2B5EF4-FFF2-40B4-BE49-F238E27FC236}">
                <a16:creationId xmlns:a16="http://schemas.microsoft.com/office/drawing/2014/main" id="{D0733863-08B5-E6A4-E000-A87920D49E19}"/>
              </a:ext>
            </a:extLst>
          </p:cNvPr>
          <p:cNvSpPr txBox="1"/>
          <p:nvPr/>
        </p:nvSpPr>
        <p:spPr>
          <a:xfrm>
            <a:off x="8125902" y="2378375"/>
            <a:ext cx="4062950" cy="646331"/>
          </a:xfrm>
          <a:prstGeom prst="rect">
            <a:avLst/>
          </a:prstGeom>
          <a:noFill/>
        </p:spPr>
        <p:txBody>
          <a:bodyPr wrap="square">
            <a:spAutoFit/>
          </a:bodyPr>
          <a:lstStyle/>
          <a:p>
            <a:pPr algn="ctr"/>
            <a:r>
              <a:rPr lang="fr-FR"/>
              <a:t>En cochant les options nécessaires </a:t>
            </a:r>
            <a:r>
              <a:rPr lang="fr-FR">
                <a:sym typeface="Wingdings" panose="05000000000000000000" pitchFamily="2" charset="2"/>
              </a:rPr>
              <a:t> bonne vérif qualité des données</a:t>
            </a:r>
            <a:endParaRPr lang="fr-FR"/>
          </a:p>
        </p:txBody>
      </p:sp>
      <p:pic>
        <p:nvPicPr>
          <p:cNvPr id="4100" name="Picture 4">
            <a:extLst>
              <a:ext uri="{FF2B5EF4-FFF2-40B4-BE49-F238E27FC236}">
                <a16:creationId xmlns:a16="http://schemas.microsoft.com/office/drawing/2014/main" id="{20D159A0-45AC-D845-3F35-C02D404310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5040"/>
          <a:stretch/>
        </p:blipFill>
        <p:spPr bwMode="auto">
          <a:xfrm>
            <a:off x="8574461" y="3265203"/>
            <a:ext cx="3165832" cy="2729273"/>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8B16CCE9-296A-5AA8-537E-0A543E81E369}"/>
              </a:ext>
            </a:extLst>
          </p:cNvPr>
          <p:cNvPicPr>
            <a:picLocks noChangeAspect="1"/>
          </p:cNvPicPr>
          <p:nvPr/>
        </p:nvPicPr>
        <p:blipFill>
          <a:blip r:embed="rId4"/>
          <a:stretch>
            <a:fillRect/>
          </a:stretch>
        </p:blipFill>
        <p:spPr>
          <a:xfrm>
            <a:off x="8737953" y="1274635"/>
            <a:ext cx="2838848" cy="914528"/>
          </a:xfrm>
          <a:prstGeom prst="rect">
            <a:avLst/>
          </a:prstGeom>
        </p:spPr>
      </p:pic>
      <p:sp>
        <p:nvSpPr>
          <p:cNvPr id="11" name="TextBox 10">
            <a:extLst>
              <a:ext uri="{FF2B5EF4-FFF2-40B4-BE49-F238E27FC236}">
                <a16:creationId xmlns:a16="http://schemas.microsoft.com/office/drawing/2014/main" id="{8C69AC68-F862-F7D6-37C0-5B0FCCE8F1CB}"/>
              </a:ext>
            </a:extLst>
          </p:cNvPr>
          <p:cNvSpPr txBox="1"/>
          <p:nvPr/>
        </p:nvSpPr>
        <p:spPr>
          <a:xfrm>
            <a:off x="4003590" y="1089454"/>
            <a:ext cx="411273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a:latin typeface="Times New Roman"/>
                <a:cs typeface="Segoe UI"/>
              </a:rPr>
              <a:t>Après transformation, les données sont </a:t>
            </a:r>
            <a:r>
              <a:rPr lang="en-US">
                <a:latin typeface="Times New Roman"/>
                <a:cs typeface="Segoe UI"/>
              </a:rPr>
              <a:t>​</a:t>
            </a:r>
          </a:p>
          <a:p>
            <a:pPr marL="285750" indent="-285750">
              <a:buFont typeface="Wingdings,Sans-Serif"/>
              <a:buChar char="Ø"/>
            </a:pPr>
            <a:r>
              <a:rPr lang="fr-FR">
                <a:cs typeface="Arial"/>
              </a:rPr>
              <a:t>De qualité</a:t>
            </a:r>
            <a:r>
              <a:rPr lang="en-US">
                <a:cs typeface="Arial"/>
              </a:rPr>
              <a:t>​</a:t>
            </a:r>
            <a:endParaRPr lang="en-US">
              <a:ea typeface="Calibri"/>
              <a:cs typeface="Arial"/>
            </a:endParaRPr>
          </a:p>
          <a:p>
            <a:pPr marL="285750" indent="-285750">
              <a:buFont typeface="Wingdings,Sans-Serif"/>
              <a:buChar char="Ø"/>
            </a:pPr>
            <a:r>
              <a:rPr lang="fr-FR">
                <a:cs typeface="Arial"/>
              </a:rPr>
              <a:t>Sans erreurs</a:t>
            </a:r>
            <a:r>
              <a:rPr lang="en-US">
                <a:cs typeface="Arial"/>
              </a:rPr>
              <a:t>​</a:t>
            </a:r>
            <a:endParaRPr lang="en-US">
              <a:ea typeface="Calibri"/>
              <a:cs typeface="Arial"/>
            </a:endParaRPr>
          </a:p>
          <a:p>
            <a:pPr marL="285750" indent="-285750">
              <a:buFont typeface="Wingdings,Sans-Serif"/>
              <a:buChar char="Ø"/>
            </a:pPr>
            <a:r>
              <a:rPr lang="fr-FR">
                <a:cs typeface="Arial"/>
              </a:rPr>
              <a:t>Sans doublons (après avoir garder dans joueur juste les OVERALL)</a:t>
            </a:r>
          </a:p>
        </p:txBody>
      </p:sp>
      <p:pic>
        <p:nvPicPr>
          <p:cNvPr id="17" name="Picture 16" descr="A screenshot of a computer&#10;&#10;AI-generated content may be incorrect.">
            <a:extLst>
              <a:ext uri="{FF2B5EF4-FFF2-40B4-BE49-F238E27FC236}">
                <a16:creationId xmlns:a16="http://schemas.microsoft.com/office/drawing/2014/main" id="{32C34CC4-402D-2624-1C41-F929A36CAFD1}"/>
              </a:ext>
            </a:extLst>
          </p:cNvPr>
          <p:cNvPicPr>
            <a:picLocks noChangeAspect="1"/>
          </p:cNvPicPr>
          <p:nvPr/>
        </p:nvPicPr>
        <p:blipFill>
          <a:blip r:embed="rId5"/>
          <a:stretch>
            <a:fillRect/>
          </a:stretch>
        </p:blipFill>
        <p:spPr>
          <a:xfrm>
            <a:off x="4178988" y="3140676"/>
            <a:ext cx="3834024" cy="2975920"/>
          </a:xfrm>
          <a:prstGeom prst="rect">
            <a:avLst/>
          </a:prstGeom>
        </p:spPr>
      </p:pic>
      <p:grpSp>
        <p:nvGrpSpPr>
          <p:cNvPr id="14" name="Groupe 13">
            <a:extLst>
              <a:ext uri="{FF2B5EF4-FFF2-40B4-BE49-F238E27FC236}">
                <a16:creationId xmlns:a16="http://schemas.microsoft.com/office/drawing/2014/main" id="{8895A2A6-00F3-6E23-042E-4C51401DEB0C}"/>
              </a:ext>
            </a:extLst>
          </p:cNvPr>
          <p:cNvGrpSpPr/>
          <p:nvPr/>
        </p:nvGrpSpPr>
        <p:grpSpPr>
          <a:xfrm>
            <a:off x="11096068" y="0"/>
            <a:ext cx="1017046" cy="1017046"/>
            <a:chOff x="11021209" y="5116157"/>
            <a:chExt cx="1017046" cy="1017046"/>
          </a:xfrm>
        </p:grpSpPr>
        <p:pic>
          <p:nvPicPr>
            <p:cNvPr id="18" name="Picture 2" descr="Maillot Football Png, Vecteurs, PSD et Icônes Pour Téléchargement Gratuit |  Pngtree">
              <a:extLst>
                <a:ext uri="{FF2B5EF4-FFF2-40B4-BE49-F238E27FC236}">
                  <a16:creationId xmlns:a16="http://schemas.microsoft.com/office/drawing/2014/main" id="{48EF0121-9A51-B8C6-B809-63D6B081AE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4FBF7799-430F-F9D9-4AED-88F6520B4136}"/>
                </a:ext>
              </a:extLst>
            </p:cNvPr>
            <p:cNvSpPr txBox="1"/>
            <p:nvPr/>
          </p:nvSpPr>
          <p:spPr>
            <a:xfrm>
              <a:off x="11313008" y="5373846"/>
              <a:ext cx="651062" cy="369332"/>
            </a:xfrm>
            <a:prstGeom prst="rect">
              <a:avLst/>
            </a:prstGeom>
            <a:noFill/>
          </p:spPr>
          <p:txBody>
            <a:bodyPr wrap="square" rtlCol="0">
              <a:spAutoFit/>
            </a:bodyPr>
            <a:lstStyle/>
            <a:p>
              <a:r>
                <a:rPr lang="fr-FR" dirty="0">
                  <a:latin typeface="Amasis MT Pro Black" panose="020F0502020204030204" pitchFamily="18" charset="0"/>
                </a:rPr>
                <a:t>10</a:t>
              </a:r>
            </a:p>
          </p:txBody>
        </p:sp>
      </p:grpSp>
    </p:spTree>
    <p:extLst>
      <p:ext uri="{BB962C8B-B14F-4D97-AF65-F5344CB8AC3E}">
        <p14:creationId xmlns:p14="http://schemas.microsoft.com/office/powerpoint/2010/main" val="3555515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42A02-0BE0-6CCD-5ABA-CAEA4F963026}"/>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ADFE3D26-DABD-C49E-7F44-9A9011485BBA}"/>
              </a:ext>
            </a:extLst>
          </p:cNvPr>
          <p:cNvGrpSpPr/>
          <p:nvPr/>
        </p:nvGrpSpPr>
        <p:grpSpPr>
          <a:xfrm>
            <a:off x="1" y="0"/>
            <a:ext cx="12191998" cy="5986021"/>
            <a:chOff x="1" y="0"/>
            <a:chExt cx="12191998" cy="6858000"/>
          </a:xfrm>
        </p:grpSpPr>
        <p:sp>
          <p:nvSpPr>
            <p:cNvPr id="5" name="Rectangle 4">
              <a:extLst>
                <a:ext uri="{FF2B5EF4-FFF2-40B4-BE49-F238E27FC236}">
                  <a16:creationId xmlns:a16="http://schemas.microsoft.com/office/drawing/2014/main" id="{AF28FF4A-E74C-129A-128A-5E35D3E9CEE8}"/>
                </a:ext>
              </a:extLst>
            </p:cNvPr>
            <p:cNvSpPr/>
            <p:nvPr/>
          </p:nvSpPr>
          <p:spPr>
            <a:xfrm>
              <a:off x="1" y="0"/>
              <a:ext cx="4062952" cy="6858000"/>
            </a:xfrm>
            <a:prstGeom prst="rect">
              <a:avLst/>
            </a:prstGeom>
            <a:solidFill>
              <a:srgbClr val="7EAF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92A3617-0A73-8A0E-611F-7C8ADA9A0359}"/>
                </a:ext>
              </a:extLst>
            </p:cNvPr>
            <p:cNvSpPr/>
            <p:nvPr/>
          </p:nvSpPr>
          <p:spPr>
            <a:xfrm>
              <a:off x="8129049" y="0"/>
              <a:ext cx="406295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8C3F9469-087F-64F9-77DB-C31B0E6A4180}"/>
                </a:ext>
              </a:extLst>
            </p:cNvPr>
            <p:cNvSpPr/>
            <p:nvPr/>
          </p:nvSpPr>
          <p:spPr>
            <a:xfrm>
              <a:off x="4062952" y="0"/>
              <a:ext cx="406295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ZoneTexte 1">
            <a:extLst>
              <a:ext uri="{FF2B5EF4-FFF2-40B4-BE49-F238E27FC236}">
                <a16:creationId xmlns:a16="http://schemas.microsoft.com/office/drawing/2014/main" id="{449F1E04-FE0D-5EB5-E836-47E65AC21CF0}"/>
              </a:ext>
            </a:extLst>
          </p:cNvPr>
          <p:cNvSpPr txBox="1"/>
          <p:nvPr/>
        </p:nvSpPr>
        <p:spPr>
          <a:xfrm>
            <a:off x="3385793" y="197963"/>
            <a:ext cx="5420413" cy="400110"/>
          </a:xfrm>
          <a:prstGeom prst="rect">
            <a:avLst/>
          </a:prstGeom>
          <a:noFill/>
        </p:spPr>
        <p:txBody>
          <a:bodyPr wrap="square" rtlCol="0">
            <a:spAutoFit/>
          </a:bodyPr>
          <a:lstStyle/>
          <a:p>
            <a:pPr algn="ctr"/>
            <a:r>
              <a:rPr lang="fr-FR" sz="2000" b="1" u="sng"/>
              <a:t>F) Utilisation de DAX</a:t>
            </a:r>
          </a:p>
        </p:txBody>
      </p:sp>
      <p:sp>
        <p:nvSpPr>
          <p:cNvPr id="8" name="ZoneTexte 7">
            <a:extLst>
              <a:ext uri="{FF2B5EF4-FFF2-40B4-BE49-F238E27FC236}">
                <a16:creationId xmlns:a16="http://schemas.microsoft.com/office/drawing/2014/main" id="{B47E574C-01F8-2C5C-6215-55251989159C}"/>
              </a:ext>
            </a:extLst>
          </p:cNvPr>
          <p:cNvSpPr txBox="1"/>
          <p:nvPr/>
        </p:nvSpPr>
        <p:spPr>
          <a:xfrm>
            <a:off x="1248724" y="716092"/>
            <a:ext cx="1713321" cy="369332"/>
          </a:xfrm>
          <a:prstGeom prst="rect">
            <a:avLst/>
          </a:prstGeom>
          <a:noFill/>
        </p:spPr>
        <p:txBody>
          <a:bodyPr wrap="square">
            <a:spAutoFit/>
          </a:bodyPr>
          <a:lstStyle/>
          <a:p>
            <a:pPr algn="ctr"/>
            <a:r>
              <a:rPr lang="fr-FR" b="1" u="sng"/>
              <a:t>Football</a:t>
            </a:r>
          </a:p>
        </p:txBody>
      </p:sp>
      <p:sp>
        <p:nvSpPr>
          <p:cNvPr id="9" name="ZoneTexte 8">
            <a:extLst>
              <a:ext uri="{FF2B5EF4-FFF2-40B4-BE49-F238E27FC236}">
                <a16:creationId xmlns:a16="http://schemas.microsoft.com/office/drawing/2014/main" id="{9329AB77-841B-C715-1C01-ABC2326C94F7}"/>
              </a:ext>
            </a:extLst>
          </p:cNvPr>
          <p:cNvSpPr txBox="1"/>
          <p:nvPr/>
        </p:nvSpPr>
        <p:spPr>
          <a:xfrm>
            <a:off x="5238490" y="716092"/>
            <a:ext cx="1713321" cy="369332"/>
          </a:xfrm>
          <a:prstGeom prst="rect">
            <a:avLst/>
          </a:prstGeom>
          <a:noFill/>
        </p:spPr>
        <p:txBody>
          <a:bodyPr wrap="square">
            <a:spAutoFit/>
          </a:bodyPr>
          <a:lstStyle/>
          <a:p>
            <a:pPr algn="ctr"/>
            <a:r>
              <a:rPr lang="fr-FR" b="1" u="sng"/>
              <a:t>Basketball</a:t>
            </a:r>
          </a:p>
        </p:txBody>
      </p:sp>
      <p:sp>
        <p:nvSpPr>
          <p:cNvPr id="10" name="ZoneTexte 9">
            <a:extLst>
              <a:ext uri="{FF2B5EF4-FFF2-40B4-BE49-F238E27FC236}">
                <a16:creationId xmlns:a16="http://schemas.microsoft.com/office/drawing/2014/main" id="{B65648D7-E8EA-1586-895A-723455196F8B}"/>
              </a:ext>
            </a:extLst>
          </p:cNvPr>
          <p:cNvSpPr txBox="1"/>
          <p:nvPr/>
        </p:nvSpPr>
        <p:spPr>
          <a:xfrm>
            <a:off x="9303863" y="716092"/>
            <a:ext cx="1713321" cy="369332"/>
          </a:xfrm>
          <a:prstGeom prst="rect">
            <a:avLst/>
          </a:prstGeom>
          <a:noFill/>
        </p:spPr>
        <p:txBody>
          <a:bodyPr wrap="square">
            <a:spAutoFit/>
          </a:bodyPr>
          <a:lstStyle/>
          <a:p>
            <a:pPr algn="ctr"/>
            <a:r>
              <a:rPr lang="fr-FR" b="1" u="sng"/>
              <a:t>Volleyball</a:t>
            </a:r>
          </a:p>
        </p:txBody>
      </p:sp>
      <p:sp>
        <p:nvSpPr>
          <p:cNvPr id="11" name="Rectangle 10">
            <a:extLst>
              <a:ext uri="{FF2B5EF4-FFF2-40B4-BE49-F238E27FC236}">
                <a16:creationId xmlns:a16="http://schemas.microsoft.com/office/drawing/2014/main" id="{CCDD8140-3137-220F-6D6D-21931F0D9624}"/>
              </a:ext>
            </a:extLst>
          </p:cNvPr>
          <p:cNvSpPr/>
          <p:nvPr/>
        </p:nvSpPr>
        <p:spPr>
          <a:xfrm>
            <a:off x="0" y="5986021"/>
            <a:ext cx="12192000" cy="961534"/>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095637E8-FEBA-330C-0FDF-BE02741E9F84}"/>
              </a:ext>
            </a:extLst>
          </p:cNvPr>
          <p:cNvSpPr txBox="1"/>
          <p:nvPr/>
        </p:nvSpPr>
        <p:spPr>
          <a:xfrm>
            <a:off x="263950" y="6228374"/>
            <a:ext cx="11623249" cy="369332"/>
          </a:xfrm>
          <a:prstGeom prst="rect">
            <a:avLst/>
          </a:prstGeom>
          <a:noFill/>
        </p:spPr>
        <p:txBody>
          <a:bodyPr wrap="square" rtlCol="0">
            <a:spAutoFit/>
          </a:bodyPr>
          <a:lstStyle/>
          <a:p>
            <a:pPr algn="ctr"/>
            <a:r>
              <a:rPr lang="fr-FR" dirty="0"/>
              <a:t>Pas d’utilisation de table de temps avec CALENDAR ou CALENDARAUTO car granularité de transaction  </a:t>
            </a:r>
          </a:p>
        </p:txBody>
      </p:sp>
      <p:sp>
        <p:nvSpPr>
          <p:cNvPr id="15" name="ZoneTexte 14">
            <a:extLst>
              <a:ext uri="{FF2B5EF4-FFF2-40B4-BE49-F238E27FC236}">
                <a16:creationId xmlns:a16="http://schemas.microsoft.com/office/drawing/2014/main" id="{18744B4B-C3F7-75E5-DA62-2488976A3AB2}"/>
              </a:ext>
            </a:extLst>
          </p:cNvPr>
          <p:cNvSpPr txBox="1"/>
          <p:nvPr/>
        </p:nvSpPr>
        <p:spPr>
          <a:xfrm>
            <a:off x="-64417" y="1085424"/>
            <a:ext cx="4062950" cy="3416320"/>
          </a:xfrm>
          <a:prstGeom prst="rect">
            <a:avLst/>
          </a:prstGeom>
          <a:noFill/>
        </p:spPr>
        <p:txBody>
          <a:bodyPr wrap="square">
            <a:spAutoFit/>
          </a:bodyPr>
          <a:lstStyle/>
          <a:p>
            <a:pPr algn="ctr"/>
            <a:r>
              <a:rPr lang="fr-FR" sz="1800" b="1" i="0" u="none" strike="noStrike" baseline="0">
                <a:solidFill>
                  <a:srgbClr val="000000"/>
                </a:solidFill>
                <a:latin typeface="Times New Roman" panose="02020603050405020304" pitchFamily="18" charset="0"/>
              </a:rPr>
              <a:t>Création de mesures sur </a:t>
            </a:r>
            <a:r>
              <a:rPr lang="fr-FR" b="1">
                <a:solidFill>
                  <a:srgbClr val="000000"/>
                </a:solidFill>
                <a:latin typeface="Times New Roman" panose="02020603050405020304" pitchFamily="18" charset="0"/>
              </a:rPr>
              <a:t>plusieurs variables </a:t>
            </a:r>
            <a:r>
              <a:rPr lang="fr-FR" sz="1800" b="1" i="0" u="none" strike="noStrike" baseline="0">
                <a:solidFill>
                  <a:srgbClr val="000000"/>
                </a:solidFill>
                <a:latin typeface="Times New Roman" panose="02020603050405020304" pitchFamily="18" charset="0"/>
              </a:rPr>
              <a:t>liées aux tables suivantes </a:t>
            </a:r>
          </a:p>
          <a:p>
            <a:pPr marL="285750" indent="-285750">
              <a:buFont typeface="Wingdings" panose="05000000000000000000" pitchFamily="2" charset="2"/>
              <a:buChar char="Ø"/>
            </a:pPr>
            <a:endParaRPr lang="fr-FR"/>
          </a:p>
          <a:p>
            <a:pPr marL="285750" indent="-285750">
              <a:buFont typeface="Wingdings" panose="05000000000000000000" pitchFamily="2" charset="2"/>
              <a:buChar char="Ø"/>
            </a:pPr>
            <a:r>
              <a:rPr lang="fr-FR"/>
              <a:t>Tirs </a:t>
            </a:r>
          </a:p>
          <a:p>
            <a:pPr marL="285750" indent="-285750">
              <a:buFont typeface="Wingdings" panose="05000000000000000000" pitchFamily="2" charset="2"/>
              <a:buChar char="Ø"/>
            </a:pPr>
            <a:endParaRPr lang="fr-FR"/>
          </a:p>
          <a:p>
            <a:pPr marL="285750" indent="-285750">
              <a:buFont typeface="Wingdings" panose="05000000000000000000" pitchFamily="2" charset="2"/>
              <a:buChar char="Ø"/>
            </a:pPr>
            <a:r>
              <a:rPr lang="fr-FR"/>
              <a:t>Passes </a:t>
            </a:r>
          </a:p>
          <a:p>
            <a:pPr marL="285750" indent="-285750">
              <a:buFont typeface="Wingdings" panose="05000000000000000000" pitchFamily="2" charset="2"/>
              <a:buChar char="Ø"/>
            </a:pPr>
            <a:endParaRPr lang="fr-FR"/>
          </a:p>
          <a:p>
            <a:pPr marL="285750" indent="-285750">
              <a:buFont typeface="Wingdings" panose="05000000000000000000" pitchFamily="2" charset="2"/>
              <a:buChar char="Ø"/>
            </a:pPr>
            <a:r>
              <a:rPr lang="fr-FR"/>
              <a:t>Dribbles</a:t>
            </a:r>
          </a:p>
          <a:p>
            <a:pPr marL="285750" indent="-285750">
              <a:buFont typeface="Wingdings" panose="05000000000000000000" pitchFamily="2" charset="2"/>
              <a:buChar char="Ø"/>
            </a:pPr>
            <a:endParaRPr lang="fr-FR"/>
          </a:p>
          <a:p>
            <a:pPr marL="285750" indent="-285750">
              <a:buFont typeface="Wingdings" panose="05000000000000000000" pitchFamily="2" charset="2"/>
              <a:buChar char="Ø"/>
            </a:pPr>
            <a:r>
              <a:rPr lang="fr-FR"/>
              <a:t>Erreurs des joueurs </a:t>
            </a:r>
          </a:p>
          <a:p>
            <a:pPr marL="285750" indent="-285750">
              <a:buFont typeface="Wingdings" panose="05000000000000000000" pitchFamily="2" charset="2"/>
              <a:buChar char="Ø"/>
            </a:pPr>
            <a:endParaRPr lang="fr-FR"/>
          </a:p>
          <a:p>
            <a:pPr marL="285750" indent="-285750">
              <a:buFont typeface="Wingdings" panose="05000000000000000000" pitchFamily="2" charset="2"/>
              <a:buChar char="Ø"/>
            </a:pPr>
            <a:r>
              <a:rPr lang="fr-FR"/>
              <a:t>Défense</a:t>
            </a:r>
          </a:p>
        </p:txBody>
      </p:sp>
      <p:grpSp>
        <p:nvGrpSpPr>
          <p:cNvPr id="20" name="Groupe 19">
            <a:extLst>
              <a:ext uri="{FF2B5EF4-FFF2-40B4-BE49-F238E27FC236}">
                <a16:creationId xmlns:a16="http://schemas.microsoft.com/office/drawing/2014/main" id="{7A4E8FEE-D18C-1403-5D21-C906890ED019}"/>
              </a:ext>
            </a:extLst>
          </p:cNvPr>
          <p:cNvGrpSpPr/>
          <p:nvPr/>
        </p:nvGrpSpPr>
        <p:grpSpPr>
          <a:xfrm>
            <a:off x="85581" y="4911498"/>
            <a:ext cx="3912952" cy="795526"/>
            <a:chOff x="85581" y="4615460"/>
            <a:chExt cx="3699729" cy="685281"/>
          </a:xfrm>
        </p:grpSpPr>
        <p:pic>
          <p:nvPicPr>
            <p:cNvPr id="17" name="Image 16">
              <a:extLst>
                <a:ext uri="{FF2B5EF4-FFF2-40B4-BE49-F238E27FC236}">
                  <a16:creationId xmlns:a16="http://schemas.microsoft.com/office/drawing/2014/main" id="{916B0A18-CDC5-D170-8E13-8A4F84261A46}"/>
                </a:ext>
              </a:extLst>
            </p:cNvPr>
            <p:cNvPicPr>
              <a:picLocks noChangeAspect="1"/>
            </p:cNvPicPr>
            <p:nvPr/>
          </p:nvPicPr>
          <p:blipFill>
            <a:blip r:embed="rId2"/>
            <a:srcRect r="63323"/>
            <a:stretch/>
          </p:blipFill>
          <p:spPr>
            <a:xfrm>
              <a:off x="88728" y="4615460"/>
              <a:ext cx="3297065" cy="244701"/>
            </a:xfrm>
            <a:prstGeom prst="rect">
              <a:avLst/>
            </a:prstGeom>
          </p:spPr>
        </p:pic>
        <p:pic>
          <p:nvPicPr>
            <p:cNvPr id="18" name="Image 17">
              <a:extLst>
                <a:ext uri="{FF2B5EF4-FFF2-40B4-BE49-F238E27FC236}">
                  <a16:creationId xmlns:a16="http://schemas.microsoft.com/office/drawing/2014/main" id="{4C3D7481-6967-8B6E-9933-019EAF53062A}"/>
                </a:ext>
              </a:extLst>
            </p:cNvPr>
            <p:cNvPicPr>
              <a:picLocks noChangeAspect="1"/>
            </p:cNvPicPr>
            <p:nvPr/>
          </p:nvPicPr>
          <p:blipFill>
            <a:blip r:embed="rId2"/>
            <a:srcRect l="58844"/>
            <a:stretch/>
          </p:blipFill>
          <p:spPr>
            <a:xfrm>
              <a:off x="85581" y="5056042"/>
              <a:ext cx="3699729" cy="244699"/>
            </a:xfrm>
            <a:prstGeom prst="rect">
              <a:avLst/>
            </a:prstGeom>
          </p:spPr>
        </p:pic>
        <p:pic>
          <p:nvPicPr>
            <p:cNvPr id="19" name="Image 18">
              <a:extLst>
                <a:ext uri="{FF2B5EF4-FFF2-40B4-BE49-F238E27FC236}">
                  <a16:creationId xmlns:a16="http://schemas.microsoft.com/office/drawing/2014/main" id="{70E993AB-421B-64B2-4D93-AF5B938BC7C1}"/>
                </a:ext>
              </a:extLst>
            </p:cNvPr>
            <p:cNvPicPr>
              <a:picLocks noChangeAspect="1"/>
            </p:cNvPicPr>
            <p:nvPr/>
          </p:nvPicPr>
          <p:blipFill>
            <a:blip r:embed="rId2"/>
            <a:srcRect l="36598" t="-1256" r="40480" b="-1"/>
            <a:stretch/>
          </p:blipFill>
          <p:spPr>
            <a:xfrm>
              <a:off x="85581" y="4849989"/>
              <a:ext cx="2060583" cy="247775"/>
            </a:xfrm>
            <a:prstGeom prst="rect">
              <a:avLst/>
            </a:prstGeom>
          </p:spPr>
        </p:pic>
      </p:grpSp>
      <p:sp>
        <p:nvSpPr>
          <p:cNvPr id="21" name="ZoneTexte 20">
            <a:extLst>
              <a:ext uri="{FF2B5EF4-FFF2-40B4-BE49-F238E27FC236}">
                <a16:creationId xmlns:a16="http://schemas.microsoft.com/office/drawing/2014/main" id="{7CBB0F18-51DE-483E-BE2B-AB8208C3FFC2}"/>
              </a:ext>
            </a:extLst>
          </p:cNvPr>
          <p:cNvSpPr txBox="1"/>
          <p:nvPr/>
        </p:nvSpPr>
        <p:spPr>
          <a:xfrm>
            <a:off x="291601" y="4464576"/>
            <a:ext cx="3350914" cy="369332"/>
          </a:xfrm>
          <a:prstGeom prst="rect">
            <a:avLst/>
          </a:prstGeom>
          <a:noFill/>
        </p:spPr>
        <p:txBody>
          <a:bodyPr wrap="square" rtlCol="0">
            <a:spAutoFit/>
          </a:bodyPr>
          <a:lstStyle/>
          <a:p>
            <a:pPr algn="ctr"/>
            <a:r>
              <a:rPr lang="fr-FR" b="1"/>
              <a:t>Exemple d’un code en DAX</a:t>
            </a:r>
          </a:p>
        </p:txBody>
      </p:sp>
      <p:pic>
        <p:nvPicPr>
          <p:cNvPr id="5122" name="Picture 2" descr="Une image contenant texte, capture d’écran, Police, nombre&#10;&#10;Le contenu généré par l’IA peut être incorrect.">
            <a:extLst>
              <a:ext uri="{FF2B5EF4-FFF2-40B4-BE49-F238E27FC236}">
                <a16:creationId xmlns:a16="http://schemas.microsoft.com/office/drawing/2014/main" id="{ECB21A3B-FE73-AB5F-735D-311B43B90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90" y="3143573"/>
            <a:ext cx="3181547" cy="205864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3E29B752-6C5C-E0EA-3DEE-E37DC2B15C86}"/>
              </a:ext>
            </a:extLst>
          </p:cNvPr>
          <p:cNvSpPr txBox="1"/>
          <p:nvPr/>
        </p:nvSpPr>
        <p:spPr>
          <a:xfrm>
            <a:off x="8125901" y="1343686"/>
            <a:ext cx="4066098" cy="1477328"/>
          </a:xfrm>
          <a:prstGeom prst="rect">
            <a:avLst/>
          </a:prstGeom>
          <a:noFill/>
        </p:spPr>
        <p:txBody>
          <a:bodyPr wrap="square">
            <a:spAutoFit/>
          </a:bodyPr>
          <a:lstStyle/>
          <a:p>
            <a:pPr algn="ctr"/>
            <a:r>
              <a:rPr lang="fr-FR" sz="1800" b="1" i="0" u="none" strike="noStrike" baseline="0">
                <a:solidFill>
                  <a:srgbClr val="000000"/>
                </a:solidFill>
                <a:latin typeface="Times New Roman" panose="02020603050405020304" pitchFamily="18" charset="0"/>
              </a:rPr>
              <a:t>Création de mesures sur mes variables concernant des actions du sport pour :</a:t>
            </a:r>
          </a:p>
          <a:p>
            <a:pPr algn="ctr"/>
            <a:endParaRPr lang="fr-FR" sz="1800" b="1" i="0" u="none" strike="noStrike" baseline="0">
              <a:solidFill>
                <a:srgbClr val="000000"/>
              </a:solidFill>
              <a:latin typeface="Times New Roman" panose="02020603050405020304" pitchFamily="18" charset="0"/>
            </a:endParaRPr>
          </a:p>
          <a:p>
            <a:pPr marL="285750" indent="-285750" algn="ctr">
              <a:buFont typeface="Wingdings" panose="05000000000000000000" pitchFamily="2" charset="2"/>
              <a:buChar char="Ø"/>
            </a:pPr>
            <a:r>
              <a:rPr lang="fr-FR" sz="1800" i="0" u="none" strike="noStrike" baseline="0">
                <a:solidFill>
                  <a:srgbClr val="000000"/>
                </a:solidFill>
                <a:latin typeface="Times New Roman" panose="02020603050405020304" pitchFamily="18" charset="0"/>
              </a:rPr>
              <a:t>Faire des moyennes</a:t>
            </a:r>
          </a:p>
          <a:p>
            <a:pPr marL="285750" indent="-285750" algn="ctr">
              <a:buFont typeface="Wingdings" panose="05000000000000000000" pitchFamily="2" charset="2"/>
              <a:buChar char="Ø"/>
            </a:pPr>
            <a:r>
              <a:rPr lang="fr-FR">
                <a:solidFill>
                  <a:srgbClr val="000000"/>
                </a:solidFill>
                <a:latin typeface="Times New Roman" panose="02020603050405020304" pitchFamily="18" charset="0"/>
              </a:rPr>
              <a:t>Aménager la Visualisation</a:t>
            </a:r>
            <a:endParaRPr lang="fr-FR" sz="1800" i="0" u="none" strike="noStrike" baseline="0">
              <a:solidFill>
                <a:srgbClr val="000000"/>
              </a:solidFill>
              <a:latin typeface="Times New Roman" panose="02020603050405020304" pitchFamily="18" charset="0"/>
            </a:endParaRPr>
          </a:p>
        </p:txBody>
      </p:sp>
      <p:sp>
        <p:nvSpPr>
          <p:cNvPr id="13" name="ZoneTexte 14">
            <a:extLst>
              <a:ext uri="{FF2B5EF4-FFF2-40B4-BE49-F238E27FC236}">
                <a16:creationId xmlns:a16="http://schemas.microsoft.com/office/drawing/2014/main" id="{A6FC7F0E-6DC6-EC6F-28D9-FA82A930459D}"/>
              </a:ext>
            </a:extLst>
          </p:cNvPr>
          <p:cNvSpPr txBox="1"/>
          <p:nvPr/>
        </p:nvSpPr>
        <p:spPr>
          <a:xfrm>
            <a:off x="4064799" y="1116316"/>
            <a:ext cx="4062950" cy="2862322"/>
          </a:xfrm>
          <a:prstGeom prst="rect">
            <a:avLst/>
          </a:prstGeom>
          <a:noFill/>
        </p:spPr>
        <p:txBody>
          <a:bodyPr wrap="square" lIns="91440" tIns="45720" rIns="91440" bIns="45720" anchor="t">
            <a:spAutoFit/>
          </a:bodyPr>
          <a:lstStyle/>
          <a:p>
            <a:pPr algn="ctr"/>
            <a:r>
              <a:rPr lang="fr-FR" sz="1800" b="1" i="0" u="none" strike="noStrike" baseline="0">
                <a:solidFill>
                  <a:srgbClr val="000000"/>
                </a:solidFill>
                <a:latin typeface="Times New Roman"/>
                <a:cs typeface="Times New Roman"/>
              </a:rPr>
              <a:t>Création de mesures sur </a:t>
            </a:r>
            <a:r>
              <a:rPr lang="fr-FR" b="1">
                <a:solidFill>
                  <a:srgbClr val="000000"/>
                </a:solidFill>
                <a:latin typeface="Times New Roman"/>
                <a:cs typeface="Times New Roman"/>
              </a:rPr>
              <a:t>plusieurs variables </a:t>
            </a:r>
            <a:r>
              <a:rPr lang="fr-FR" sz="1800" b="1" i="0" u="none" strike="noStrike" baseline="0">
                <a:solidFill>
                  <a:srgbClr val="000000"/>
                </a:solidFill>
                <a:latin typeface="Times New Roman"/>
                <a:cs typeface="Times New Roman"/>
              </a:rPr>
              <a:t>liées aux tables suivantes </a:t>
            </a:r>
          </a:p>
          <a:p>
            <a:pPr marL="285750" indent="-285750">
              <a:buFont typeface="Wingdings" panose="05000000000000000000" pitchFamily="2" charset="2"/>
              <a:buChar char="Ø"/>
            </a:pPr>
            <a:endParaRPr lang="fr-FR"/>
          </a:p>
          <a:p>
            <a:pPr marL="285750" indent="-285750">
              <a:buFont typeface="Wingdings" panose="05000000000000000000" pitchFamily="2" charset="2"/>
              <a:buChar char="Ø"/>
            </a:pPr>
            <a:r>
              <a:rPr lang="fr-FR">
                <a:ea typeface="Calibri"/>
                <a:cs typeface="Calibri"/>
              </a:rPr>
              <a:t>Stat ATQ</a:t>
            </a:r>
          </a:p>
          <a:p>
            <a:pPr marL="285750" indent="-285750">
              <a:buFont typeface="Wingdings" panose="05000000000000000000" pitchFamily="2" charset="2"/>
              <a:buChar char="Ø"/>
            </a:pPr>
            <a:endParaRPr lang="fr-FR"/>
          </a:p>
          <a:p>
            <a:pPr marL="285750" indent="-285750">
              <a:buFont typeface="Wingdings" panose="05000000000000000000" pitchFamily="2" charset="2"/>
              <a:buChar char="Ø"/>
            </a:pPr>
            <a:r>
              <a:rPr lang="fr-FR"/>
              <a:t>Stat DEF</a:t>
            </a:r>
            <a:endParaRPr lang="fr-FR">
              <a:ea typeface="Calibri"/>
              <a:cs typeface="Calibri"/>
            </a:endParaRPr>
          </a:p>
          <a:p>
            <a:pPr marL="285750" indent="-285750">
              <a:buFont typeface="Wingdings" panose="05000000000000000000" pitchFamily="2" charset="2"/>
              <a:buChar char="Ø"/>
            </a:pPr>
            <a:endParaRPr lang="fr-FR"/>
          </a:p>
          <a:p>
            <a:pPr marL="285750" indent="-285750">
              <a:buFont typeface="Wingdings" panose="05000000000000000000" pitchFamily="2" charset="2"/>
              <a:buChar char="Ø"/>
            </a:pPr>
            <a:r>
              <a:rPr lang="fr-FR">
                <a:ea typeface="Calibri"/>
                <a:cs typeface="Calibri"/>
              </a:rPr>
              <a:t>Classement Equipe</a:t>
            </a:r>
          </a:p>
          <a:p>
            <a:pPr marL="285750" indent="-285750">
              <a:buFont typeface="Wingdings" panose="05000000000000000000" pitchFamily="2" charset="2"/>
              <a:buChar char="Ø"/>
            </a:pPr>
            <a:endParaRPr lang="fr-FR">
              <a:ea typeface="Calibri"/>
              <a:cs typeface="Calibri"/>
            </a:endParaRPr>
          </a:p>
          <a:p>
            <a:r>
              <a:rPr lang="fr-FR">
                <a:ea typeface="Calibri"/>
                <a:cs typeface="Calibri"/>
              </a:rPr>
              <a:t>Objectif la </a:t>
            </a:r>
            <a:r>
              <a:rPr lang="fr-FR" err="1">
                <a:ea typeface="Calibri"/>
                <a:cs typeface="Calibri"/>
              </a:rPr>
              <a:t>présition</a:t>
            </a:r>
            <a:r>
              <a:rPr lang="fr-FR">
                <a:ea typeface="Calibri"/>
                <a:cs typeface="Calibri"/>
              </a:rPr>
              <a:t> dans la visualisation</a:t>
            </a:r>
          </a:p>
        </p:txBody>
      </p:sp>
      <p:sp>
        <p:nvSpPr>
          <p:cNvPr id="14" name="TextBox 13">
            <a:extLst>
              <a:ext uri="{FF2B5EF4-FFF2-40B4-BE49-F238E27FC236}">
                <a16:creationId xmlns:a16="http://schemas.microsoft.com/office/drawing/2014/main" id="{C7F0606F-0FC0-FAF6-6EA5-A24DF0A20B2E}"/>
              </a:ext>
            </a:extLst>
          </p:cNvPr>
          <p:cNvSpPr txBox="1"/>
          <p:nvPr/>
        </p:nvSpPr>
        <p:spPr>
          <a:xfrm>
            <a:off x="4710023" y="417806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a:t>Exemple d’un code en DAX</a:t>
            </a:r>
            <a:r>
              <a:rPr lang="en-US">
                <a:ea typeface="Calibri"/>
                <a:cs typeface="Calibri"/>
              </a:rPr>
              <a:t>​</a:t>
            </a:r>
            <a:endParaRPr lang="en-US"/>
          </a:p>
        </p:txBody>
      </p:sp>
      <p:pic>
        <p:nvPicPr>
          <p:cNvPr id="16" name="Picture 15" descr="A screenshot of a computer&#10;&#10;AI-generated content may be incorrect.">
            <a:extLst>
              <a:ext uri="{FF2B5EF4-FFF2-40B4-BE49-F238E27FC236}">
                <a16:creationId xmlns:a16="http://schemas.microsoft.com/office/drawing/2014/main" id="{97C05D89-F7CF-58DD-C6D4-7543AF9F4A00}"/>
              </a:ext>
            </a:extLst>
          </p:cNvPr>
          <p:cNvPicPr>
            <a:picLocks noChangeAspect="1"/>
          </p:cNvPicPr>
          <p:nvPr/>
        </p:nvPicPr>
        <p:blipFill>
          <a:blip r:embed="rId4"/>
          <a:stretch>
            <a:fillRect/>
          </a:stretch>
        </p:blipFill>
        <p:spPr>
          <a:xfrm>
            <a:off x="4402866" y="4504809"/>
            <a:ext cx="3386268" cy="1400948"/>
          </a:xfrm>
          <a:prstGeom prst="rect">
            <a:avLst/>
          </a:prstGeom>
        </p:spPr>
      </p:pic>
      <p:grpSp>
        <p:nvGrpSpPr>
          <p:cNvPr id="26" name="Groupe 25">
            <a:extLst>
              <a:ext uri="{FF2B5EF4-FFF2-40B4-BE49-F238E27FC236}">
                <a16:creationId xmlns:a16="http://schemas.microsoft.com/office/drawing/2014/main" id="{3790C6A2-6088-451B-997C-627FE4DC1BC2}"/>
              </a:ext>
            </a:extLst>
          </p:cNvPr>
          <p:cNvGrpSpPr/>
          <p:nvPr/>
        </p:nvGrpSpPr>
        <p:grpSpPr>
          <a:xfrm>
            <a:off x="11096068" y="0"/>
            <a:ext cx="1017046" cy="1017046"/>
            <a:chOff x="11021209" y="5116157"/>
            <a:chExt cx="1017046" cy="1017046"/>
          </a:xfrm>
        </p:grpSpPr>
        <p:pic>
          <p:nvPicPr>
            <p:cNvPr id="27" name="Picture 2" descr="Maillot Football Png, Vecteurs, PSD et Icônes Pour Téléchargement Gratuit |  Pngtree">
              <a:extLst>
                <a:ext uri="{FF2B5EF4-FFF2-40B4-BE49-F238E27FC236}">
                  <a16:creationId xmlns:a16="http://schemas.microsoft.com/office/drawing/2014/main" id="{CC31636E-4AB8-4C1B-9568-8819BC8AC6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27">
              <a:extLst>
                <a:ext uri="{FF2B5EF4-FFF2-40B4-BE49-F238E27FC236}">
                  <a16:creationId xmlns:a16="http://schemas.microsoft.com/office/drawing/2014/main" id="{C5FB8F4C-0625-4C2A-B5C3-595600555A74}"/>
                </a:ext>
              </a:extLst>
            </p:cNvPr>
            <p:cNvSpPr txBox="1"/>
            <p:nvPr/>
          </p:nvSpPr>
          <p:spPr>
            <a:xfrm>
              <a:off x="11313008" y="5373846"/>
              <a:ext cx="651062" cy="369332"/>
            </a:xfrm>
            <a:prstGeom prst="rect">
              <a:avLst/>
            </a:prstGeom>
            <a:noFill/>
          </p:spPr>
          <p:txBody>
            <a:bodyPr wrap="square" rtlCol="0">
              <a:spAutoFit/>
            </a:bodyPr>
            <a:lstStyle/>
            <a:p>
              <a:r>
                <a:rPr lang="fr-FR" dirty="0">
                  <a:latin typeface="Amasis MT Pro Black" panose="020F0502020204030204" pitchFamily="18" charset="0"/>
                </a:rPr>
                <a:t>11</a:t>
              </a:r>
            </a:p>
          </p:txBody>
        </p:sp>
      </p:grpSp>
    </p:spTree>
    <p:extLst>
      <p:ext uri="{BB962C8B-B14F-4D97-AF65-F5344CB8AC3E}">
        <p14:creationId xmlns:p14="http://schemas.microsoft.com/office/powerpoint/2010/main" val="4095275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B9C3B-C985-FA18-7F83-EAB966DFBD18}"/>
            </a:ext>
          </a:extLst>
        </p:cNvPr>
        <p:cNvGrpSpPr/>
        <p:nvPr/>
      </p:nvGrpSpPr>
      <p:grpSpPr>
        <a:xfrm>
          <a:off x="0" y="0"/>
          <a:ext cx="0" cy="0"/>
          <a:chOff x="0" y="0"/>
          <a:chExt cx="0" cy="0"/>
        </a:xfrm>
      </p:grpSpPr>
      <p:pic>
        <p:nvPicPr>
          <p:cNvPr id="4" name="Picture 3" descr="17000+ Haute résolution Des sports Fonds de bannière pour le téléchargement  gratuit">
            <a:extLst>
              <a:ext uri="{FF2B5EF4-FFF2-40B4-BE49-F238E27FC236}">
                <a16:creationId xmlns:a16="http://schemas.microsoft.com/office/drawing/2014/main" id="{6468F1C3-A632-4F5C-30E0-964939F58BFD}"/>
              </a:ext>
            </a:extLst>
          </p:cNvPr>
          <p:cNvPicPr>
            <a:picLocks noChangeAspect="1"/>
          </p:cNvPicPr>
          <p:nvPr/>
        </p:nvPicPr>
        <p:blipFill>
          <a:blip r:embed="rId2"/>
          <a:srcRect l="22574" t="158" r="-69"/>
          <a:stretch/>
        </p:blipFill>
        <p:spPr>
          <a:xfrm>
            <a:off x="2177" y="-2450"/>
            <a:ext cx="12198421" cy="6860696"/>
          </a:xfrm>
          <a:prstGeom prst="rect">
            <a:avLst/>
          </a:prstGeom>
        </p:spPr>
      </p:pic>
      <p:sp>
        <p:nvSpPr>
          <p:cNvPr id="2" name="ZoneTexte 1">
            <a:extLst>
              <a:ext uri="{FF2B5EF4-FFF2-40B4-BE49-F238E27FC236}">
                <a16:creationId xmlns:a16="http://schemas.microsoft.com/office/drawing/2014/main" id="{9AFD2151-E71D-F03D-35E3-7F8A0E471264}"/>
              </a:ext>
            </a:extLst>
          </p:cNvPr>
          <p:cNvSpPr txBox="1"/>
          <p:nvPr/>
        </p:nvSpPr>
        <p:spPr>
          <a:xfrm>
            <a:off x="3385793" y="197963"/>
            <a:ext cx="5420413" cy="400110"/>
          </a:xfrm>
          <a:prstGeom prst="rect">
            <a:avLst/>
          </a:prstGeom>
          <a:noFill/>
        </p:spPr>
        <p:txBody>
          <a:bodyPr wrap="square" rtlCol="0">
            <a:spAutoFit/>
          </a:bodyPr>
          <a:lstStyle/>
          <a:p>
            <a:pPr algn="ctr"/>
            <a:r>
              <a:rPr lang="fr-FR" sz="2000" b="1" u="sng"/>
              <a:t>G) Modèle de données</a:t>
            </a:r>
          </a:p>
        </p:txBody>
      </p:sp>
      <p:grpSp>
        <p:nvGrpSpPr>
          <p:cNvPr id="9" name="Groupe 8">
            <a:extLst>
              <a:ext uri="{FF2B5EF4-FFF2-40B4-BE49-F238E27FC236}">
                <a16:creationId xmlns:a16="http://schemas.microsoft.com/office/drawing/2014/main" id="{67E445E0-5B47-2B1E-1344-81AC62D82832}"/>
              </a:ext>
            </a:extLst>
          </p:cNvPr>
          <p:cNvGrpSpPr/>
          <p:nvPr/>
        </p:nvGrpSpPr>
        <p:grpSpPr>
          <a:xfrm>
            <a:off x="2007205" y="888014"/>
            <a:ext cx="8321531" cy="5772023"/>
            <a:chOff x="2007205" y="888014"/>
            <a:chExt cx="8321531" cy="5772023"/>
          </a:xfrm>
        </p:grpSpPr>
        <p:pic>
          <p:nvPicPr>
            <p:cNvPr id="5" name="Image 4">
              <a:extLst>
                <a:ext uri="{FF2B5EF4-FFF2-40B4-BE49-F238E27FC236}">
                  <a16:creationId xmlns:a16="http://schemas.microsoft.com/office/drawing/2014/main" id="{56B5E9FB-FA92-D351-A4B0-CD1D2B8BD685}"/>
                </a:ext>
              </a:extLst>
            </p:cNvPr>
            <p:cNvPicPr>
              <a:picLocks noChangeAspect="1"/>
            </p:cNvPicPr>
            <p:nvPr/>
          </p:nvPicPr>
          <p:blipFill>
            <a:blip r:embed="rId3"/>
            <a:stretch>
              <a:fillRect/>
            </a:stretch>
          </p:blipFill>
          <p:spPr>
            <a:xfrm>
              <a:off x="2007205" y="888014"/>
              <a:ext cx="8321531" cy="5772023"/>
            </a:xfrm>
            <a:prstGeom prst="rect">
              <a:avLst/>
            </a:prstGeom>
          </p:spPr>
        </p:pic>
        <p:sp>
          <p:nvSpPr>
            <p:cNvPr id="6" name="Rectangle 5">
              <a:extLst>
                <a:ext uri="{FF2B5EF4-FFF2-40B4-BE49-F238E27FC236}">
                  <a16:creationId xmlns:a16="http://schemas.microsoft.com/office/drawing/2014/main" id="{A7EBC82D-1578-C1CA-F91C-946870A0D909}"/>
                </a:ext>
              </a:extLst>
            </p:cNvPr>
            <p:cNvSpPr/>
            <p:nvPr/>
          </p:nvSpPr>
          <p:spPr>
            <a:xfrm>
              <a:off x="5063613" y="5053781"/>
              <a:ext cx="1032386" cy="13765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1E6873F6-276D-2D94-F958-C61E31348E07}"/>
                </a:ext>
              </a:extLst>
            </p:cNvPr>
            <p:cNvSpPr/>
            <p:nvPr/>
          </p:nvSpPr>
          <p:spPr>
            <a:xfrm>
              <a:off x="2131877" y="2408903"/>
              <a:ext cx="1093104" cy="126836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C539EA29-1949-15E2-CCF2-0A39C53D8664}"/>
                </a:ext>
              </a:extLst>
            </p:cNvPr>
            <p:cNvSpPr/>
            <p:nvPr/>
          </p:nvSpPr>
          <p:spPr>
            <a:xfrm>
              <a:off x="6602362" y="2231923"/>
              <a:ext cx="1093104" cy="133718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1" name="Image 10">
            <a:extLst>
              <a:ext uri="{FF2B5EF4-FFF2-40B4-BE49-F238E27FC236}">
                <a16:creationId xmlns:a16="http://schemas.microsoft.com/office/drawing/2014/main" id="{560C04C1-70FE-7C2E-F635-D0A3E716881C}"/>
              </a:ext>
            </a:extLst>
          </p:cNvPr>
          <p:cNvPicPr>
            <a:picLocks noChangeAspect="1"/>
          </p:cNvPicPr>
          <p:nvPr/>
        </p:nvPicPr>
        <p:blipFill>
          <a:blip r:embed="rId4"/>
          <a:stretch>
            <a:fillRect/>
          </a:stretch>
        </p:blipFill>
        <p:spPr>
          <a:xfrm>
            <a:off x="0" y="2408903"/>
            <a:ext cx="1124107" cy="952633"/>
          </a:xfrm>
          <a:prstGeom prst="rect">
            <a:avLst/>
          </a:prstGeom>
        </p:spPr>
      </p:pic>
      <p:sp>
        <p:nvSpPr>
          <p:cNvPr id="3" name="ZoneTexte 2">
            <a:extLst>
              <a:ext uri="{FF2B5EF4-FFF2-40B4-BE49-F238E27FC236}">
                <a16:creationId xmlns:a16="http://schemas.microsoft.com/office/drawing/2014/main" id="{4F194239-6C43-E941-F06A-6A28A68B9DF6}"/>
              </a:ext>
            </a:extLst>
          </p:cNvPr>
          <p:cNvSpPr txBox="1"/>
          <p:nvPr/>
        </p:nvSpPr>
        <p:spPr>
          <a:xfrm>
            <a:off x="8510" y="1750421"/>
            <a:ext cx="1557146" cy="2585323"/>
          </a:xfrm>
          <a:prstGeom prst="rect">
            <a:avLst/>
          </a:prstGeom>
          <a:noFill/>
        </p:spPr>
        <p:txBody>
          <a:bodyPr wrap="square" rtlCol="0">
            <a:spAutoFit/>
          </a:bodyPr>
          <a:lstStyle/>
          <a:p>
            <a:r>
              <a:rPr lang="fr-FR" b="1" dirty="0"/>
              <a:t>Les tables encadrées en </a:t>
            </a:r>
            <a:r>
              <a:rPr lang="fr-FR" b="1" dirty="0">
                <a:solidFill>
                  <a:srgbClr val="FF0000"/>
                </a:solidFill>
              </a:rPr>
              <a:t>rouges</a:t>
            </a:r>
            <a:r>
              <a:rPr lang="fr-FR" b="1" dirty="0"/>
              <a:t> sont les tables de faits (une par sport), les autres sont les tables de dimension</a:t>
            </a:r>
          </a:p>
        </p:txBody>
      </p:sp>
      <p:pic>
        <p:nvPicPr>
          <p:cNvPr id="1026" name="Picture 2" descr="Information - Icônes les communications gratuites">
            <a:extLst>
              <a:ext uri="{FF2B5EF4-FFF2-40B4-BE49-F238E27FC236}">
                <a16:creationId xmlns:a16="http://schemas.microsoft.com/office/drawing/2014/main" id="{F4C655F9-654F-BC8B-D2CE-B611E9C0FA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343" y="575207"/>
            <a:ext cx="1175214" cy="117521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e 14">
            <a:extLst>
              <a:ext uri="{FF2B5EF4-FFF2-40B4-BE49-F238E27FC236}">
                <a16:creationId xmlns:a16="http://schemas.microsoft.com/office/drawing/2014/main" id="{5EF58845-52CC-4A3A-874D-4C28E042A644}"/>
              </a:ext>
            </a:extLst>
          </p:cNvPr>
          <p:cNvGrpSpPr/>
          <p:nvPr/>
        </p:nvGrpSpPr>
        <p:grpSpPr>
          <a:xfrm>
            <a:off x="11183552" y="5513294"/>
            <a:ext cx="1017046" cy="1017046"/>
            <a:chOff x="11021209" y="5116157"/>
            <a:chExt cx="1017046" cy="1017046"/>
          </a:xfrm>
        </p:grpSpPr>
        <p:pic>
          <p:nvPicPr>
            <p:cNvPr id="16" name="Picture 2" descr="Maillot Football Png, Vecteurs, PSD et Icônes Pour Téléchargement Gratuit |  Pngtree">
              <a:extLst>
                <a:ext uri="{FF2B5EF4-FFF2-40B4-BE49-F238E27FC236}">
                  <a16:creationId xmlns:a16="http://schemas.microsoft.com/office/drawing/2014/main" id="{4FA7F8E8-83CD-49A5-9C87-80B3A7123A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27108E1A-4AEB-49E6-A186-1EB21232EB1A}"/>
                </a:ext>
              </a:extLst>
            </p:cNvPr>
            <p:cNvSpPr txBox="1"/>
            <p:nvPr/>
          </p:nvSpPr>
          <p:spPr>
            <a:xfrm>
              <a:off x="11313008" y="5373846"/>
              <a:ext cx="651062" cy="369332"/>
            </a:xfrm>
            <a:prstGeom prst="rect">
              <a:avLst/>
            </a:prstGeom>
            <a:noFill/>
          </p:spPr>
          <p:txBody>
            <a:bodyPr wrap="square" rtlCol="0">
              <a:spAutoFit/>
            </a:bodyPr>
            <a:lstStyle/>
            <a:p>
              <a:r>
                <a:rPr lang="fr-FR" dirty="0">
                  <a:latin typeface="Amasis MT Pro Black" panose="020F0502020204030204" pitchFamily="18" charset="0"/>
                </a:rPr>
                <a:t>12</a:t>
              </a:r>
            </a:p>
          </p:txBody>
        </p:sp>
      </p:grpSp>
    </p:spTree>
    <p:extLst>
      <p:ext uri="{BB962C8B-B14F-4D97-AF65-F5344CB8AC3E}">
        <p14:creationId xmlns:p14="http://schemas.microsoft.com/office/powerpoint/2010/main" val="996190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8139E-23FA-84C5-A970-1E28460AA359}"/>
            </a:ext>
          </a:extLst>
        </p:cNvPr>
        <p:cNvGrpSpPr/>
        <p:nvPr/>
      </p:nvGrpSpPr>
      <p:grpSpPr>
        <a:xfrm>
          <a:off x="0" y="0"/>
          <a:ext cx="0" cy="0"/>
          <a:chOff x="0" y="0"/>
          <a:chExt cx="0" cy="0"/>
        </a:xfrm>
      </p:grpSpPr>
      <p:pic>
        <p:nvPicPr>
          <p:cNvPr id="7" name="Picture 8" descr="Fond d'équipement de sport | Vecteur Premium">
            <a:extLst>
              <a:ext uri="{FF2B5EF4-FFF2-40B4-BE49-F238E27FC236}">
                <a16:creationId xmlns:a16="http://schemas.microsoft.com/office/drawing/2014/main" id="{AEFDCEBD-D1CD-0DA3-B41B-974073855F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34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61483765-8A0E-DA17-6D2D-1E5AA0774C5E}"/>
              </a:ext>
            </a:extLst>
          </p:cNvPr>
          <p:cNvSpPr txBox="1"/>
          <p:nvPr/>
        </p:nvSpPr>
        <p:spPr>
          <a:xfrm>
            <a:off x="3225747" y="1715679"/>
            <a:ext cx="5420413" cy="461665"/>
          </a:xfrm>
          <a:prstGeom prst="rect">
            <a:avLst/>
          </a:prstGeom>
          <a:noFill/>
        </p:spPr>
        <p:txBody>
          <a:bodyPr wrap="square" rtlCol="0">
            <a:spAutoFit/>
          </a:bodyPr>
          <a:lstStyle/>
          <a:p>
            <a:pPr algn="ctr"/>
            <a:r>
              <a:rPr lang="fr-FR" sz="2400" b="1" u="sng"/>
              <a:t>III) Restitution</a:t>
            </a:r>
          </a:p>
        </p:txBody>
      </p:sp>
      <mc:AlternateContent xmlns:mc="http://schemas.openxmlformats.org/markup-compatibility/2006" xmlns:pslz="http://schemas.microsoft.com/office/powerpoint/2016/slidezoom">
        <mc:Choice Requires="pslz">
          <p:graphicFrame>
            <p:nvGraphicFramePr>
              <p:cNvPr id="4" name="Zoom de diapositive 3">
                <a:extLst>
                  <a:ext uri="{FF2B5EF4-FFF2-40B4-BE49-F238E27FC236}">
                    <a16:creationId xmlns:a16="http://schemas.microsoft.com/office/drawing/2014/main" id="{BE0376B0-D1BD-9765-57EF-26F536D0C41E}"/>
                  </a:ext>
                </a:extLst>
              </p:cNvPr>
              <p:cNvGraphicFramePr>
                <a:graphicFrameLocks noChangeAspect="1"/>
              </p:cNvGraphicFramePr>
              <p:nvPr>
                <p:extLst>
                  <p:ext uri="{D42A27DB-BD31-4B8C-83A1-F6EECF244321}">
                    <p14:modId xmlns:p14="http://schemas.microsoft.com/office/powerpoint/2010/main" val="2543889745"/>
                  </p:ext>
                </p:extLst>
              </p:nvPr>
            </p:nvGraphicFramePr>
            <p:xfrm>
              <a:off x="2242793" y="2663190"/>
              <a:ext cx="2286000" cy="1714500"/>
            </p:xfrm>
            <a:graphic>
              <a:graphicData uri="http://schemas.microsoft.com/office/powerpoint/2016/slidezoom">
                <pslz:sldZm>
                  <pslz:sldZmObj sldId="263" cId="700197459">
                    <pslz:zmPr id="{CB62C562-119A-40F3-AE13-F1FFD6326179}"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286000" cy="17145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4" name="Zoom de diapositive 3">
                <a:hlinkClick r:id="rId4" action="ppaction://hlinksldjump"/>
                <a:extLst>
                  <a:ext uri="{FF2B5EF4-FFF2-40B4-BE49-F238E27FC236}">
                    <a16:creationId xmlns:a16="http://schemas.microsoft.com/office/drawing/2014/main" id="{BE0376B0-D1BD-9765-57EF-26F536D0C41E}"/>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2242793" y="2663190"/>
                <a:ext cx="2286000" cy="17145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xmlns:pslz="http://schemas.microsoft.com/office/powerpoint/2016/slidezoom">
        <mc:Choice Requires="pslz">
          <p:graphicFrame>
            <p:nvGraphicFramePr>
              <p:cNvPr id="6" name="Zoom de diapositive 5">
                <a:extLst>
                  <a:ext uri="{FF2B5EF4-FFF2-40B4-BE49-F238E27FC236}">
                    <a16:creationId xmlns:a16="http://schemas.microsoft.com/office/drawing/2014/main" id="{81F9E282-84A2-F5BF-ACC4-2D09E235F3FD}"/>
                  </a:ext>
                </a:extLst>
              </p:cNvPr>
              <p:cNvGraphicFramePr>
                <a:graphicFrameLocks noChangeAspect="1"/>
              </p:cNvGraphicFramePr>
              <p:nvPr>
                <p:extLst>
                  <p:ext uri="{D42A27DB-BD31-4B8C-83A1-F6EECF244321}">
                    <p14:modId xmlns:p14="http://schemas.microsoft.com/office/powerpoint/2010/main" val="1896326609"/>
                  </p:ext>
                </p:extLst>
              </p:nvPr>
            </p:nvGraphicFramePr>
            <p:xfrm>
              <a:off x="7321319" y="2571750"/>
              <a:ext cx="2649682" cy="1714500"/>
            </p:xfrm>
            <a:graphic>
              <a:graphicData uri="http://schemas.microsoft.com/office/powerpoint/2016/slidezoom">
                <pslz:sldZm>
                  <pslz:sldZmObj sldId="264" cId="2946527128">
                    <pslz:zmPr id="{270E4923-9864-4E89-B350-F93897B71529}"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649682" cy="17145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6" name="Zoom de diapositive 5">
                <a:hlinkClick r:id="rId7" action="ppaction://hlinksldjump"/>
                <a:extLst>
                  <a:ext uri="{FF2B5EF4-FFF2-40B4-BE49-F238E27FC236}">
                    <a16:creationId xmlns:a16="http://schemas.microsoft.com/office/drawing/2014/main" id="{81F9E282-84A2-F5BF-ACC4-2D09E235F3FD}"/>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7321319" y="2571750"/>
                <a:ext cx="2649682" cy="17145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p:sp>
        <p:nvSpPr>
          <p:cNvPr id="3" name="ZoneTexte 2">
            <a:extLst>
              <a:ext uri="{FF2B5EF4-FFF2-40B4-BE49-F238E27FC236}">
                <a16:creationId xmlns:a16="http://schemas.microsoft.com/office/drawing/2014/main" id="{B70E4BE7-8EB2-5FEC-E49F-24A3E969E0F9}"/>
              </a:ext>
            </a:extLst>
          </p:cNvPr>
          <p:cNvSpPr txBox="1"/>
          <p:nvPr/>
        </p:nvSpPr>
        <p:spPr>
          <a:xfrm>
            <a:off x="2290712" y="4470916"/>
            <a:ext cx="2190162" cy="369332"/>
          </a:xfrm>
          <a:prstGeom prst="rect">
            <a:avLst/>
          </a:prstGeom>
          <a:noFill/>
        </p:spPr>
        <p:txBody>
          <a:bodyPr wrap="square" lIns="91440" tIns="45720" rIns="91440" bIns="45720" rtlCol="0" anchor="t">
            <a:spAutoFit/>
          </a:bodyPr>
          <a:lstStyle/>
          <a:p>
            <a:pPr algn="ctr"/>
            <a:r>
              <a:rPr lang="fr-FR" b="1" dirty="0"/>
              <a:t>A) </a:t>
            </a:r>
            <a:r>
              <a:rPr lang="fr-FR" b="1" err="1"/>
              <a:t>Reporting</a:t>
            </a:r>
            <a:endParaRPr lang="fr-FR" b="1">
              <a:ea typeface="Calibri"/>
              <a:cs typeface="Calibri"/>
            </a:endParaRPr>
          </a:p>
        </p:txBody>
      </p:sp>
      <p:sp>
        <p:nvSpPr>
          <p:cNvPr id="5" name="ZoneTexte 4">
            <a:extLst>
              <a:ext uri="{FF2B5EF4-FFF2-40B4-BE49-F238E27FC236}">
                <a16:creationId xmlns:a16="http://schemas.microsoft.com/office/drawing/2014/main" id="{CC7BE317-DFDD-C8AE-C781-E1F9FC3DFAF2}"/>
              </a:ext>
            </a:extLst>
          </p:cNvPr>
          <p:cNvSpPr txBox="1"/>
          <p:nvPr/>
        </p:nvSpPr>
        <p:spPr>
          <a:xfrm>
            <a:off x="7618428" y="4377690"/>
            <a:ext cx="2190162" cy="369332"/>
          </a:xfrm>
          <a:prstGeom prst="rect">
            <a:avLst/>
          </a:prstGeom>
          <a:noFill/>
        </p:spPr>
        <p:txBody>
          <a:bodyPr wrap="square" lIns="91440" tIns="45720" rIns="91440" bIns="45720" rtlCol="0" anchor="t">
            <a:spAutoFit/>
          </a:bodyPr>
          <a:lstStyle/>
          <a:p>
            <a:pPr algn="ctr"/>
            <a:r>
              <a:rPr lang="fr-FR" b="1" dirty="0"/>
              <a:t>B) Tableaux de bord</a:t>
            </a:r>
          </a:p>
        </p:txBody>
      </p:sp>
      <p:grpSp>
        <p:nvGrpSpPr>
          <p:cNvPr id="11" name="Groupe 10">
            <a:extLst>
              <a:ext uri="{FF2B5EF4-FFF2-40B4-BE49-F238E27FC236}">
                <a16:creationId xmlns:a16="http://schemas.microsoft.com/office/drawing/2014/main" id="{E365ED15-A44D-4AFF-B51E-B3A73C0A712C}"/>
              </a:ext>
            </a:extLst>
          </p:cNvPr>
          <p:cNvGrpSpPr/>
          <p:nvPr/>
        </p:nvGrpSpPr>
        <p:grpSpPr>
          <a:xfrm>
            <a:off x="11042279" y="5020236"/>
            <a:ext cx="1017046" cy="1017046"/>
            <a:chOff x="11021209" y="5116157"/>
            <a:chExt cx="1017046" cy="1017046"/>
          </a:xfrm>
        </p:grpSpPr>
        <p:pic>
          <p:nvPicPr>
            <p:cNvPr id="12" name="Picture 2" descr="Maillot Football Png, Vecteurs, PSD et Icônes Pour Téléchargement Gratuit |  Pngtree">
              <a:extLst>
                <a:ext uri="{FF2B5EF4-FFF2-40B4-BE49-F238E27FC236}">
                  <a16:creationId xmlns:a16="http://schemas.microsoft.com/office/drawing/2014/main" id="{F30CFF11-D0F4-4A30-9994-C54B8B895F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682F1619-8F8B-45B3-B9DA-98057F41C95E}"/>
                </a:ext>
              </a:extLst>
            </p:cNvPr>
            <p:cNvSpPr txBox="1"/>
            <p:nvPr/>
          </p:nvSpPr>
          <p:spPr>
            <a:xfrm>
              <a:off x="11313008" y="5373846"/>
              <a:ext cx="651062" cy="369332"/>
            </a:xfrm>
            <a:prstGeom prst="rect">
              <a:avLst/>
            </a:prstGeom>
            <a:noFill/>
          </p:spPr>
          <p:txBody>
            <a:bodyPr wrap="square" rtlCol="0">
              <a:spAutoFit/>
            </a:bodyPr>
            <a:lstStyle/>
            <a:p>
              <a:r>
                <a:rPr lang="fr-FR" dirty="0">
                  <a:latin typeface="Amasis MT Pro Black" panose="020F0502020204030204" pitchFamily="18" charset="0"/>
                </a:rPr>
                <a:t>13</a:t>
              </a:r>
            </a:p>
          </p:txBody>
        </p:sp>
      </p:grpSp>
    </p:spTree>
    <p:extLst>
      <p:ext uri="{BB962C8B-B14F-4D97-AF65-F5344CB8AC3E}">
        <p14:creationId xmlns:p14="http://schemas.microsoft.com/office/powerpoint/2010/main" val="2374009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F08C4-E712-F3F5-4787-1941C50F9DD5}"/>
            </a:ext>
          </a:extLst>
        </p:cNvPr>
        <p:cNvGrpSpPr/>
        <p:nvPr/>
      </p:nvGrpSpPr>
      <p:grpSpPr>
        <a:xfrm>
          <a:off x="0" y="0"/>
          <a:ext cx="0" cy="0"/>
          <a:chOff x="0" y="0"/>
          <a:chExt cx="0" cy="0"/>
        </a:xfrm>
      </p:grpSpPr>
      <p:pic>
        <p:nvPicPr>
          <p:cNvPr id="3" name="Picture 8" descr="Fond d'équipement de sport | Vecteur Premium">
            <a:extLst>
              <a:ext uri="{FF2B5EF4-FFF2-40B4-BE49-F238E27FC236}">
                <a16:creationId xmlns:a16="http://schemas.microsoft.com/office/drawing/2014/main" id="{7D19EC39-A8BD-B5B4-5242-33B6C20B14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34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3DBD3D27-9A8B-F80F-71C2-C1870762C967}"/>
              </a:ext>
            </a:extLst>
          </p:cNvPr>
          <p:cNvSpPr txBox="1"/>
          <p:nvPr/>
        </p:nvSpPr>
        <p:spPr>
          <a:xfrm>
            <a:off x="2989868" y="1486370"/>
            <a:ext cx="5420413" cy="400110"/>
          </a:xfrm>
          <a:prstGeom prst="rect">
            <a:avLst/>
          </a:prstGeom>
          <a:noFill/>
        </p:spPr>
        <p:txBody>
          <a:bodyPr wrap="square" rtlCol="0">
            <a:spAutoFit/>
          </a:bodyPr>
          <a:lstStyle/>
          <a:p>
            <a:pPr algn="ctr"/>
            <a:r>
              <a:rPr lang="fr-FR" sz="2000" b="1" u="sng"/>
              <a:t>A) Reporting</a:t>
            </a:r>
          </a:p>
        </p:txBody>
      </p:sp>
      <mc:AlternateContent xmlns:mc="http://schemas.openxmlformats.org/markup-compatibility/2006" xmlns:pslz="http://schemas.microsoft.com/office/powerpoint/2016/slidezoom">
        <mc:Choice Requires="pslz">
          <p:graphicFrame>
            <p:nvGraphicFramePr>
              <p:cNvPr id="4" name="Zoom de diapositive 3">
                <a:extLst>
                  <a:ext uri="{FF2B5EF4-FFF2-40B4-BE49-F238E27FC236}">
                    <a16:creationId xmlns:a16="http://schemas.microsoft.com/office/drawing/2014/main" id="{038F31DC-744D-EFB9-87CD-3764950B5D89}"/>
                  </a:ext>
                </a:extLst>
              </p:cNvPr>
              <p:cNvGraphicFramePr>
                <a:graphicFrameLocks noChangeAspect="1"/>
              </p:cNvGraphicFramePr>
              <p:nvPr>
                <p:extLst>
                  <p:ext uri="{D42A27DB-BD31-4B8C-83A1-F6EECF244321}">
                    <p14:modId xmlns:p14="http://schemas.microsoft.com/office/powerpoint/2010/main" val="3937904910"/>
                  </p:ext>
                </p:extLst>
              </p:nvPr>
            </p:nvGraphicFramePr>
            <p:xfrm>
              <a:off x="2218643" y="2151413"/>
              <a:ext cx="2142452" cy="1529834"/>
            </p:xfrm>
            <a:graphic>
              <a:graphicData uri="http://schemas.microsoft.com/office/powerpoint/2016/slidezoom">
                <pslz:sldZm>
                  <pslz:sldZmObj sldId="272" cId="3027833171">
                    <pslz:zmPr id="{14073CA7-46F3-4F94-96E4-D9F9D1A7A12D}"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142452" cy="152983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4" name="Zoom de diapositive 3">
                <a:hlinkClick r:id="rId4" action="ppaction://hlinksldjump"/>
                <a:extLst>
                  <a:ext uri="{FF2B5EF4-FFF2-40B4-BE49-F238E27FC236}">
                    <a16:creationId xmlns:a16="http://schemas.microsoft.com/office/drawing/2014/main" id="{038F31DC-744D-EFB9-87CD-3764950B5D89}"/>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2218643" y="2151413"/>
                <a:ext cx="2142452" cy="152983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xmlns:pslz="http://schemas.microsoft.com/office/powerpoint/2016/slidezoom">
        <mc:Choice Requires="pslz">
          <p:graphicFrame>
            <p:nvGraphicFramePr>
              <p:cNvPr id="6" name="Zoom de diapositive 5">
                <a:extLst>
                  <a:ext uri="{FF2B5EF4-FFF2-40B4-BE49-F238E27FC236}">
                    <a16:creationId xmlns:a16="http://schemas.microsoft.com/office/drawing/2014/main" id="{CB00708D-5B76-80CB-86D1-A04E9F9F1839}"/>
                  </a:ext>
                </a:extLst>
              </p:cNvPr>
              <p:cNvGraphicFramePr>
                <a:graphicFrameLocks noChangeAspect="1"/>
              </p:cNvGraphicFramePr>
              <p:nvPr>
                <p:extLst>
                  <p:ext uri="{D42A27DB-BD31-4B8C-83A1-F6EECF244321}">
                    <p14:modId xmlns:p14="http://schemas.microsoft.com/office/powerpoint/2010/main" val="4018056683"/>
                  </p:ext>
                </p:extLst>
              </p:nvPr>
            </p:nvGraphicFramePr>
            <p:xfrm>
              <a:off x="8182843" y="2151413"/>
              <a:ext cx="1275382" cy="1529834"/>
            </p:xfrm>
            <a:graphic>
              <a:graphicData uri="http://schemas.microsoft.com/office/powerpoint/2016/slidezoom">
                <pslz:sldZm>
                  <pslz:sldZmObj sldId="273" cId="424436190">
                    <pslz:zmPr id="{14C114CA-1456-42EB-90EA-77B54F20E5D9}"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1275382" cy="152983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6" name="Zoom de diapositive 5">
                <a:hlinkClick r:id="rId7" action="ppaction://hlinksldjump"/>
                <a:extLst>
                  <a:ext uri="{FF2B5EF4-FFF2-40B4-BE49-F238E27FC236}">
                    <a16:creationId xmlns:a16="http://schemas.microsoft.com/office/drawing/2014/main" id="{CB00708D-5B76-80CB-86D1-A04E9F9F1839}"/>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8182843" y="2151413"/>
                <a:ext cx="1275382" cy="152983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xmlns:pslz="http://schemas.microsoft.com/office/powerpoint/2016/slidezoom">
        <mc:Choice Requires="pslz">
          <p:graphicFrame>
            <p:nvGraphicFramePr>
              <p:cNvPr id="8" name="Zoom de diapositive 7">
                <a:extLst>
                  <a:ext uri="{FF2B5EF4-FFF2-40B4-BE49-F238E27FC236}">
                    <a16:creationId xmlns:a16="http://schemas.microsoft.com/office/drawing/2014/main" id="{EB32EF0A-809A-8CB9-B2F4-790F0981BE92}"/>
                  </a:ext>
                </a:extLst>
              </p:cNvPr>
              <p:cNvGraphicFramePr>
                <a:graphicFrameLocks noChangeAspect="1"/>
              </p:cNvGraphicFramePr>
              <p:nvPr>
                <p:extLst>
                  <p:ext uri="{D42A27DB-BD31-4B8C-83A1-F6EECF244321}">
                    <p14:modId xmlns:p14="http://schemas.microsoft.com/office/powerpoint/2010/main" val="2446645939"/>
                  </p:ext>
                </p:extLst>
              </p:nvPr>
            </p:nvGraphicFramePr>
            <p:xfrm>
              <a:off x="4815807" y="3681247"/>
              <a:ext cx="2719705" cy="1529291"/>
            </p:xfrm>
            <a:graphic>
              <a:graphicData uri="http://schemas.microsoft.com/office/powerpoint/2016/slidezoom">
                <pslz:sldZm>
                  <pslz:sldZmObj sldId="274" cId="2923950757">
                    <pslz:zmPr id="{DE136365-E41A-4FDE-993B-20E57B816183}"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2719705" cy="152929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8" name="Zoom de diapositive 7">
                <a:hlinkClick r:id="rId10" action="ppaction://hlinksldjump"/>
                <a:extLst>
                  <a:ext uri="{FF2B5EF4-FFF2-40B4-BE49-F238E27FC236}">
                    <a16:creationId xmlns:a16="http://schemas.microsoft.com/office/drawing/2014/main" id="{EB32EF0A-809A-8CB9-B2F4-790F0981BE92}"/>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4815807" y="3681247"/>
                <a:ext cx="2719705" cy="152929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p:sp>
        <p:nvSpPr>
          <p:cNvPr id="9" name="ZoneTexte 8">
            <a:extLst>
              <a:ext uri="{FF2B5EF4-FFF2-40B4-BE49-F238E27FC236}">
                <a16:creationId xmlns:a16="http://schemas.microsoft.com/office/drawing/2014/main" id="{3EAA1D55-E321-EFD6-DA2C-B5F13D87594F}"/>
              </a:ext>
            </a:extLst>
          </p:cNvPr>
          <p:cNvSpPr txBox="1"/>
          <p:nvPr/>
        </p:nvSpPr>
        <p:spPr>
          <a:xfrm>
            <a:off x="2218643" y="3755263"/>
            <a:ext cx="2190162" cy="369332"/>
          </a:xfrm>
          <a:prstGeom prst="rect">
            <a:avLst/>
          </a:prstGeom>
          <a:noFill/>
        </p:spPr>
        <p:txBody>
          <a:bodyPr wrap="square" lIns="91440" tIns="45720" rIns="91440" bIns="45720" rtlCol="0" anchor="t">
            <a:spAutoFit/>
          </a:bodyPr>
          <a:lstStyle/>
          <a:p>
            <a:pPr algn="ctr"/>
            <a:r>
              <a:rPr lang="fr-FR" b="1" dirty="0"/>
              <a:t>Football</a:t>
            </a:r>
          </a:p>
        </p:txBody>
      </p:sp>
      <p:sp>
        <p:nvSpPr>
          <p:cNvPr id="10" name="ZoneTexte 9">
            <a:extLst>
              <a:ext uri="{FF2B5EF4-FFF2-40B4-BE49-F238E27FC236}">
                <a16:creationId xmlns:a16="http://schemas.microsoft.com/office/drawing/2014/main" id="{90399E89-09EC-836E-5545-ED245A27BEE4}"/>
              </a:ext>
            </a:extLst>
          </p:cNvPr>
          <p:cNvSpPr txBox="1"/>
          <p:nvPr/>
        </p:nvSpPr>
        <p:spPr>
          <a:xfrm>
            <a:off x="7725454" y="3755263"/>
            <a:ext cx="2190162" cy="369332"/>
          </a:xfrm>
          <a:prstGeom prst="rect">
            <a:avLst/>
          </a:prstGeom>
          <a:noFill/>
        </p:spPr>
        <p:txBody>
          <a:bodyPr wrap="square" lIns="91440" tIns="45720" rIns="91440" bIns="45720" rtlCol="0" anchor="t">
            <a:spAutoFit/>
          </a:bodyPr>
          <a:lstStyle/>
          <a:p>
            <a:pPr algn="ctr"/>
            <a:r>
              <a:rPr lang="fr-FR" b="1" dirty="0"/>
              <a:t>Basketball</a:t>
            </a:r>
          </a:p>
        </p:txBody>
      </p:sp>
      <p:sp>
        <p:nvSpPr>
          <p:cNvPr id="11" name="ZoneTexte 10">
            <a:extLst>
              <a:ext uri="{FF2B5EF4-FFF2-40B4-BE49-F238E27FC236}">
                <a16:creationId xmlns:a16="http://schemas.microsoft.com/office/drawing/2014/main" id="{E8CCD299-F4A6-A3CC-3CA0-966F9BF9B188}"/>
              </a:ext>
            </a:extLst>
          </p:cNvPr>
          <p:cNvSpPr txBox="1"/>
          <p:nvPr/>
        </p:nvSpPr>
        <p:spPr>
          <a:xfrm>
            <a:off x="5080578" y="5210538"/>
            <a:ext cx="2190162" cy="369332"/>
          </a:xfrm>
          <a:prstGeom prst="rect">
            <a:avLst/>
          </a:prstGeom>
          <a:noFill/>
        </p:spPr>
        <p:txBody>
          <a:bodyPr wrap="square" lIns="91440" tIns="45720" rIns="91440" bIns="45720" rtlCol="0" anchor="t">
            <a:spAutoFit/>
          </a:bodyPr>
          <a:lstStyle/>
          <a:p>
            <a:pPr algn="ctr"/>
            <a:r>
              <a:rPr lang="fr-FR" b="1" dirty="0"/>
              <a:t>Volleyball</a:t>
            </a:r>
          </a:p>
        </p:txBody>
      </p:sp>
      <p:grpSp>
        <p:nvGrpSpPr>
          <p:cNvPr id="13" name="Groupe 12">
            <a:extLst>
              <a:ext uri="{FF2B5EF4-FFF2-40B4-BE49-F238E27FC236}">
                <a16:creationId xmlns:a16="http://schemas.microsoft.com/office/drawing/2014/main" id="{A4A09997-2D6B-42BC-90F2-8BD92D03028C}"/>
              </a:ext>
            </a:extLst>
          </p:cNvPr>
          <p:cNvGrpSpPr/>
          <p:nvPr/>
        </p:nvGrpSpPr>
        <p:grpSpPr>
          <a:xfrm>
            <a:off x="10990097" y="5002306"/>
            <a:ext cx="1017046" cy="1017046"/>
            <a:chOff x="11021209" y="5116157"/>
            <a:chExt cx="1017046" cy="1017046"/>
          </a:xfrm>
        </p:grpSpPr>
        <p:pic>
          <p:nvPicPr>
            <p:cNvPr id="14" name="Picture 2" descr="Maillot Football Png, Vecteurs, PSD et Icônes Pour Téléchargement Gratuit |  Pngtree">
              <a:extLst>
                <a:ext uri="{FF2B5EF4-FFF2-40B4-BE49-F238E27FC236}">
                  <a16:creationId xmlns:a16="http://schemas.microsoft.com/office/drawing/2014/main" id="{2B19BC68-9F58-4FC4-A6D0-474FEC3F3C5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B0DAFE21-CF80-4A1E-A0CF-A8E8DDE70802}"/>
                </a:ext>
              </a:extLst>
            </p:cNvPr>
            <p:cNvSpPr txBox="1"/>
            <p:nvPr/>
          </p:nvSpPr>
          <p:spPr>
            <a:xfrm>
              <a:off x="11313008" y="5373846"/>
              <a:ext cx="651062" cy="369332"/>
            </a:xfrm>
            <a:prstGeom prst="rect">
              <a:avLst/>
            </a:prstGeom>
            <a:noFill/>
          </p:spPr>
          <p:txBody>
            <a:bodyPr wrap="square" rtlCol="0">
              <a:spAutoFit/>
            </a:bodyPr>
            <a:lstStyle/>
            <a:p>
              <a:r>
                <a:rPr lang="fr-FR" dirty="0">
                  <a:latin typeface="Amasis MT Pro Black" panose="020F0502020204030204" pitchFamily="18" charset="0"/>
                </a:rPr>
                <a:t>14</a:t>
              </a:r>
            </a:p>
          </p:txBody>
        </p:sp>
      </p:grpSp>
    </p:spTree>
    <p:extLst>
      <p:ext uri="{BB962C8B-B14F-4D97-AF65-F5344CB8AC3E}">
        <p14:creationId xmlns:p14="http://schemas.microsoft.com/office/powerpoint/2010/main" val="700197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3E5EF-0841-AA8C-B0B0-7A6A17CC565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DC600CD-21FD-DBAA-FD97-919F3A8ED23C}"/>
              </a:ext>
            </a:extLst>
          </p:cNvPr>
          <p:cNvSpPr/>
          <p:nvPr/>
        </p:nvSpPr>
        <p:spPr>
          <a:xfrm>
            <a:off x="0" y="0"/>
            <a:ext cx="12191999" cy="6858000"/>
          </a:xfrm>
          <a:prstGeom prst="rect">
            <a:avLst/>
          </a:prstGeom>
          <a:solidFill>
            <a:srgbClr val="7EAF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035CACCA-0487-32E7-A9C9-524DA3D3EB74}"/>
              </a:ext>
            </a:extLst>
          </p:cNvPr>
          <p:cNvSpPr txBox="1"/>
          <p:nvPr/>
        </p:nvSpPr>
        <p:spPr>
          <a:xfrm>
            <a:off x="3046428" y="35464"/>
            <a:ext cx="5420413" cy="523220"/>
          </a:xfrm>
          <a:prstGeom prst="rect">
            <a:avLst/>
          </a:prstGeom>
          <a:noFill/>
        </p:spPr>
        <p:txBody>
          <a:bodyPr wrap="square" rtlCol="0">
            <a:spAutoFit/>
          </a:bodyPr>
          <a:lstStyle/>
          <a:p>
            <a:pPr algn="ctr"/>
            <a:r>
              <a:rPr lang="fr-FR" sz="2800" b="1" u="sng"/>
              <a:t>Football</a:t>
            </a:r>
          </a:p>
        </p:txBody>
      </p:sp>
      <p:grpSp>
        <p:nvGrpSpPr>
          <p:cNvPr id="14" name="Groupe 13">
            <a:extLst>
              <a:ext uri="{FF2B5EF4-FFF2-40B4-BE49-F238E27FC236}">
                <a16:creationId xmlns:a16="http://schemas.microsoft.com/office/drawing/2014/main" id="{8E01A020-A894-0721-8BC7-7BB2539DF5A0}"/>
              </a:ext>
            </a:extLst>
          </p:cNvPr>
          <p:cNvGrpSpPr/>
          <p:nvPr/>
        </p:nvGrpSpPr>
        <p:grpSpPr>
          <a:xfrm>
            <a:off x="5626004" y="2818614"/>
            <a:ext cx="6563696" cy="3878943"/>
            <a:chOff x="6504494" y="2245730"/>
            <a:chExt cx="5685205" cy="4454513"/>
          </a:xfrm>
        </p:grpSpPr>
        <p:grpSp>
          <p:nvGrpSpPr>
            <p:cNvPr id="11" name="Groupe 10">
              <a:extLst>
                <a:ext uri="{FF2B5EF4-FFF2-40B4-BE49-F238E27FC236}">
                  <a16:creationId xmlns:a16="http://schemas.microsoft.com/office/drawing/2014/main" id="{BE3C4D48-D317-3224-87FA-DC4326EF8839}"/>
                </a:ext>
              </a:extLst>
            </p:cNvPr>
            <p:cNvGrpSpPr/>
            <p:nvPr/>
          </p:nvGrpSpPr>
          <p:grpSpPr>
            <a:xfrm>
              <a:off x="6504494" y="2762054"/>
              <a:ext cx="5685205" cy="3938189"/>
              <a:chOff x="2988296" y="930132"/>
              <a:chExt cx="7723745" cy="5603178"/>
            </a:xfrm>
          </p:grpSpPr>
          <p:pic>
            <p:nvPicPr>
              <p:cNvPr id="1026" name="Picture 2" descr="Sticker mural podium olympique">
                <a:extLst>
                  <a:ext uri="{FF2B5EF4-FFF2-40B4-BE49-F238E27FC236}">
                    <a16:creationId xmlns:a16="http://schemas.microsoft.com/office/drawing/2014/main" id="{CC42F7D7-2D15-87F3-5C83-DFC83CFC1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296" y="930132"/>
                <a:ext cx="7723745" cy="5496297"/>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8E6BB921-D476-AD9F-8C5E-2063D3187A61}"/>
                  </a:ext>
                </a:extLst>
              </p:cNvPr>
              <p:cNvSpPr txBox="1"/>
              <p:nvPr/>
            </p:nvSpPr>
            <p:spPr>
              <a:xfrm>
                <a:off x="5836787" y="3936440"/>
                <a:ext cx="2026763" cy="683861"/>
              </a:xfrm>
              <a:prstGeom prst="rect">
                <a:avLst/>
              </a:prstGeom>
              <a:noFill/>
            </p:spPr>
            <p:txBody>
              <a:bodyPr wrap="square" rtlCol="0">
                <a:spAutoFit/>
              </a:bodyPr>
              <a:lstStyle/>
              <a:p>
                <a:pPr algn="ctr"/>
                <a:r>
                  <a:rPr lang="fr-FR" sz="1600" b="1"/>
                  <a:t>Défenseur centrale</a:t>
                </a:r>
              </a:p>
            </p:txBody>
          </p:sp>
          <p:sp>
            <p:nvSpPr>
              <p:cNvPr id="5" name="ZoneTexte 4">
                <a:extLst>
                  <a:ext uri="{FF2B5EF4-FFF2-40B4-BE49-F238E27FC236}">
                    <a16:creationId xmlns:a16="http://schemas.microsoft.com/office/drawing/2014/main" id="{FEE9FEDE-3498-78B2-CEE5-BB0E38ECB34F}"/>
                  </a:ext>
                </a:extLst>
              </p:cNvPr>
              <p:cNvSpPr txBox="1"/>
              <p:nvPr/>
            </p:nvSpPr>
            <p:spPr>
              <a:xfrm>
                <a:off x="5836788" y="5927868"/>
                <a:ext cx="2026762" cy="369332"/>
              </a:xfrm>
              <a:prstGeom prst="rect">
                <a:avLst/>
              </a:prstGeom>
              <a:noFill/>
            </p:spPr>
            <p:txBody>
              <a:bodyPr wrap="square" rtlCol="0">
                <a:spAutoFit/>
              </a:bodyPr>
              <a:lstStyle/>
              <a:p>
                <a:pPr algn="ctr"/>
                <a:r>
                  <a:rPr lang="fr-FR" b="1"/>
                  <a:t>16 points</a:t>
                </a:r>
              </a:p>
            </p:txBody>
          </p:sp>
          <p:sp>
            <p:nvSpPr>
              <p:cNvPr id="7" name="ZoneTexte 6">
                <a:extLst>
                  <a:ext uri="{FF2B5EF4-FFF2-40B4-BE49-F238E27FC236}">
                    <a16:creationId xmlns:a16="http://schemas.microsoft.com/office/drawing/2014/main" id="{20283535-5671-CBDA-CC5F-5EF1A3A0FDF7}"/>
                  </a:ext>
                </a:extLst>
              </p:cNvPr>
              <p:cNvSpPr txBox="1"/>
              <p:nvPr/>
            </p:nvSpPr>
            <p:spPr>
              <a:xfrm>
                <a:off x="3343450" y="4834353"/>
                <a:ext cx="2026763" cy="511125"/>
              </a:xfrm>
              <a:prstGeom prst="rect">
                <a:avLst/>
              </a:prstGeom>
              <a:noFill/>
            </p:spPr>
            <p:txBody>
              <a:bodyPr wrap="square" rtlCol="0">
                <a:spAutoFit/>
              </a:bodyPr>
              <a:lstStyle/>
              <a:p>
                <a:pPr algn="ctr"/>
                <a:r>
                  <a:rPr lang="fr-FR" sz="1400" b="1"/>
                  <a:t>Ailier</a:t>
                </a:r>
              </a:p>
            </p:txBody>
          </p:sp>
          <p:sp>
            <p:nvSpPr>
              <p:cNvPr id="8" name="ZoneTexte 7">
                <a:extLst>
                  <a:ext uri="{FF2B5EF4-FFF2-40B4-BE49-F238E27FC236}">
                    <a16:creationId xmlns:a16="http://schemas.microsoft.com/office/drawing/2014/main" id="{A3D682DB-D3E8-A55E-6553-0E579C9331DD}"/>
                  </a:ext>
                </a:extLst>
              </p:cNvPr>
              <p:cNvSpPr txBox="1"/>
              <p:nvPr/>
            </p:nvSpPr>
            <p:spPr>
              <a:xfrm>
                <a:off x="3343450" y="6073298"/>
                <a:ext cx="2026763" cy="460012"/>
              </a:xfrm>
              <a:prstGeom prst="rect">
                <a:avLst/>
              </a:prstGeom>
              <a:noFill/>
            </p:spPr>
            <p:txBody>
              <a:bodyPr wrap="square" rtlCol="0">
                <a:spAutoFit/>
              </a:bodyPr>
              <a:lstStyle/>
              <a:p>
                <a:pPr algn="ctr"/>
                <a:r>
                  <a:rPr lang="fr-FR" sz="1200" b="1"/>
                  <a:t>10 points</a:t>
                </a:r>
              </a:p>
            </p:txBody>
          </p:sp>
          <p:sp>
            <p:nvSpPr>
              <p:cNvPr id="9" name="ZoneTexte 8">
                <a:extLst>
                  <a:ext uri="{FF2B5EF4-FFF2-40B4-BE49-F238E27FC236}">
                    <a16:creationId xmlns:a16="http://schemas.microsoft.com/office/drawing/2014/main" id="{3860F805-B13E-1F7A-B69D-D4B3D645347F}"/>
                  </a:ext>
                </a:extLst>
              </p:cNvPr>
              <p:cNvSpPr txBox="1"/>
              <p:nvPr/>
            </p:nvSpPr>
            <p:spPr>
              <a:xfrm>
                <a:off x="7962509" y="4864086"/>
                <a:ext cx="2749532" cy="656848"/>
              </a:xfrm>
              <a:prstGeom prst="rect">
                <a:avLst/>
              </a:prstGeom>
              <a:noFill/>
            </p:spPr>
            <p:txBody>
              <a:bodyPr wrap="square" rtlCol="0">
                <a:spAutoFit/>
              </a:bodyPr>
              <a:lstStyle/>
              <a:p>
                <a:pPr algn="ctr"/>
                <a:r>
                  <a:rPr lang="fr-FR" sz="1200" b="1"/>
                  <a:t>Milieu gauche ou droit à </a:t>
                </a:r>
                <a:r>
                  <a:rPr lang="fr-FR" sz="1200" b="1" err="1"/>
                  <a:t>execo</a:t>
                </a:r>
                <a:r>
                  <a:rPr lang="fr-FR" sz="1200" b="1"/>
                  <a:t> avec latéral</a:t>
                </a:r>
              </a:p>
            </p:txBody>
          </p:sp>
          <p:sp>
            <p:nvSpPr>
              <p:cNvPr id="10" name="ZoneTexte 9">
                <a:extLst>
                  <a:ext uri="{FF2B5EF4-FFF2-40B4-BE49-F238E27FC236}">
                    <a16:creationId xmlns:a16="http://schemas.microsoft.com/office/drawing/2014/main" id="{983FCBBE-867F-279A-6939-6CAAFFD19219}"/>
                  </a:ext>
                </a:extLst>
              </p:cNvPr>
              <p:cNvSpPr txBox="1"/>
              <p:nvPr/>
            </p:nvSpPr>
            <p:spPr>
              <a:xfrm>
                <a:off x="8411879" y="6112534"/>
                <a:ext cx="2026763" cy="394109"/>
              </a:xfrm>
              <a:prstGeom prst="rect">
                <a:avLst/>
              </a:prstGeom>
              <a:noFill/>
            </p:spPr>
            <p:txBody>
              <a:bodyPr wrap="square" rtlCol="0">
                <a:spAutoFit/>
              </a:bodyPr>
              <a:lstStyle/>
              <a:p>
                <a:pPr algn="ctr"/>
                <a:r>
                  <a:rPr lang="fr-FR" sz="1200" b="1"/>
                  <a:t>9 points</a:t>
                </a:r>
              </a:p>
            </p:txBody>
          </p:sp>
        </p:grpSp>
        <p:sp>
          <p:nvSpPr>
            <p:cNvPr id="13" name="ZoneTexte 12">
              <a:extLst>
                <a:ext uri="{FF2B5EF4-FFF2-40B4-BE49-F238E27FC236}">
                  <a16:creationId xmlns:a16="http://schemas.microsoft.com/office/drawing/2014/main" id="{E4B053C0-B18C-A0DE-205D-EAACF18E3066}"/>
                </a:ext>
              </a:extLst>
            </p:cNvPr>
            <p:cNvSpPr txBox="1"/>
            <p:nvPr/>
          </p:nvSpPr>
          <p:spPr>
            <a:xfrm>
              <a:off x="7225588" y="2245730"/>
              <a:ext cx="4243015" cy="369332"/>
            </a:xfrm>
            <a:prstGeom prst="rect">
              <a:avLst/>
            </a:prstGeom>
            <a:noFill/>
          </p:spPr>
          <p:txBody>
            <a:bodyPr wrap="square">
              <a:spAutoFit/>
            </a:bodyPr>
            <a:lstStyle/>
            <a:p>
              <a:pPr algn="ctr"/>
              <a:r>
                <a:rPr lang="fr-FR" sz="1800" b="1" i="0" u="none" strike="noStrike" baseline="0">
                  <a:solidFill>
                    <a:srgbClr val="000000"/>
                  </a:solidFill>
                </a:rPr>
                <a:t>Classement des postes avec le + de points</a:t>
              </a:r>
              <a:endParaRPr lang="fr-FR"/>
            </a:p>
          </p:txBody>
        </p:sp>
      </p:grpSp>
      <p:grpSp>
        <p:nvGrpSpPr>
          <p:cNvPr id="25" name="Groupe 24">
            <a:extLst>
              <a:ext uri="{FF2B5EF4-FFF2-40B4-BE49-F238E27FC236}">
                <a16:creationId xmlns:a16="http://schemas.microsoft.com/office/drawing/2014/main" id="{E3D78395-0ED9-9319-0DA2-A96D527DDE1C}"/>
              </a:ext>
            </a:extLst>
          </p:cNvPr>
          <p:cNvGrpSpPr/>
          <p:nvPr/>
        </p:nvGrpSpPr>
        <p:grpSpPr>
          <a:xfrm>
            <a:off x="510140" y="401593"/>
            <a:ext cx="4570906" cy="3305261"/>
            <a:chOff x="510140" y="401593"/>
            <a:chExt cx="4570906" cy="3305261"/>
          </a:xfrm>
        </p:grpSpPr>
        <p:pic>
          <p:nvPicPr>
            <p:cNvPr id="16" name="Image 15">
              <a:extLst>
                <a:ext uri="{FF2B5EF4-FFF2-40B4-BE49-F238E27FC236}">
                  <a16:creationId xmlns:a16="http://schemas.microsoft.com/office/drawing/2014/main" id="{D47CCBD9-66F7-0C4C-71FD-F3BC6EEEDD63}"/>
                </a:ext>
              </a:extLst>
            </p:cNvPr>
            <p:cNvPicPr>
              <a:picLocks noChangeAspect="1"/>
            </p:cNvPicPr>
            <p:nvPr/>
          </p:nvPicPr>
          <p:blipFill>
            <a:blip r:embed="rId3"/>
            <a:stretch>
              <a:fillRect/>
            </a:stretch>
          </p:blipFill>
          <p:spPr>
            <a:xfrm>
              <a:off x="510140" y="1047924"/>
              <a:ext cx="4570906" cy="2658930"/>
            </a:xfrm>
            <a:prstGeom prst="rect">
              <a:avLst/>
            </a:prstGeom>
          </p:spPr>
        </p:pic>
        <p:sp>
          <p:nvSpPr>
            <p:cNvPr id="19" name="ZoneTexte 18">
              <a:extLst>
                <a:ext uri="{FF2B5EF4-FFF2-40B4-BE49-F238E27FC236}">
                  <a16:creationId xmlns:a16="http://schemas.microsoft.com/office/drawing/2014/main" id="{234EB1FC-4B20-E548-CDE3-52723825FBA7}"/>
                </a:ext>
              </a:extLst>
            </p:cNvPr>
            <p:cNvSpPr txBox="1"/>
            <p:nvPr/>
          </p:nvSpPr>
          <p:spPr>
            <a:xfrm>
              <a:off x="681732" y="401593"/>
              <a:ext cx="4227723" cy="646331"/>
            </a:xfrm>
            <a:prstGeom prst="rect">
              <a:avLst/>
            </a:prstGeom>
            <a:noFill/>
          </p:spPr>
          <p:txBody>
            <a:bodyPr wrap="square" rtlCol="0">
              <a:spAutoFit/>
            </a:bodyPr>
            <a:lstStyle/>
            <a:p>
              <a:pPr algn="ctr"/>
              <a:r>
                <a:rPr lang="fr-FR" b="1"/>
                <a:t>Exemple de graphique permettant de voir l’impact d’une variable sur le classement</a:t>
              </a:r>
            </a:p>
          </p:txBody>
        </p:sp>
      </p:grpSp>
      <p:grpSp>
        <p:nvGrpSpPr>
          <p:cNvPr id="24" name="Groupe 23">
            <a:extLst>
              <a:ext uri="{FF2B5EF4-FFF2-40B4-BE49-F238E27FC236}">
                <a16:creationId xmlns:a16="http://schemas.microsoft.com/office/drawing/2014/main" id="{2915ED25-3F1A-5DBC-959D-7C078B9E2D90}"/>
              </a:ext>
            </a:extLst>
          </p:cNvPr>
          <p:cNvGrpSpPr/>
          <p:nvPr/>
        </p:nvGrpSpPr>
        <p:grpSpPr>
          <a:xfrm>
            <a:off x="41762" y="3649265"/>
            <a:ext cx="5195065" cy="3167871"/>
            <a:chOff x="41762" y="3649265"/>
            <a:chExt cx="5195065" cy="3167871"/>
          </a:xfrm>
        </p:grpSpPr>
        <p:pic>
          <p:nvPicPr>
            <p:cNvPr id="18" name="Image 17">
              <a:extLst>
                <a:ext uri="{FF2B5EF4-FFF2-40B4-BE49-F238E27FC236}">
                  <a16:creationId xmlns:a16="http://schemas.microsoft.com/office/drawing/2014/main" id="{FF75D26A-BC14-7402-BD7C-409D2214D29F}"/>
                </a:ext>
              </a:extLst>
            </p:cNvPr>
            <p:cNvPicPr>
              <a:picLocks noChangeAspect="1"/>
            </p:cNvPicPr>
            <p:nvPr/>
          </p:nvPicPr>
          <p:blipFill>
            <a:blip r:embed="rId4"/>
            <a:stretch>
              <a:fillRect/>
            </a:stretch>
          </p:blipFill>
          <p:spPr>
            <a:xfrm>
              <a:off x="483391" y="4274117"/>
              <a:ext cx="4399315" cy="2543019"/>
            </a:xfrm>
            <a:prstGeom prst="rect">
              <a:avLst/>
            </a:prstGeom>
          </p:spPr>
        </p:pic>
        <p:sp>
          <p:nvSpPr>
            <p:cNvPr id="20" name="ZoneTexte 19">
              <a:extLst>
                <a:ext uri="{FF2B5EF4-FFF2-40B4-BE49-F238E27FC236}">
                  <a16:creationId xmlns:a16="http://schemas.microsoft.com/office/drawing/2014/main" id="{56A1E13C-8CBE-1808-76A3-418A86BE1576}"/>
                </a:ext>
              </a:extLst>
            </p:cNvPr>
            <p:cNvSpPr txBox="1"/>
            <p:nvPr/>
          </p:nvSpPr>
          <p:spPr>
            <a:xfrm>
              <a:off x="41762" y="3649265"/>
              <a:ext cx="5195065" cy="646331"/>
            </a:xfrm>
            <a:prstGeom prst="rect">
              <a:avLst/>
            </a:prstGeom>
            <a:noFill/>
          </p:spPr>
          <p:txBody>
            <a:bodyPr wrap="square" rtlCol="0">
              <a:spAutoFit/>
            </a:bodyPr>
            <a:lstStyle/>
            <a:p>
              <a:pPr algn="ctr"/>
              <a:r>
                <a:rPr lang="fr-FR" b="1"/>
                <a:t>Exemple de graphique permettant de voir les postes ayant le plus d’impact par match sur une variables</a:t>
              </a:r>
            </a:p>
          </p:txBody>
        </p:sp>
        <p:sp>
          <p:nvSpPr>
            <p:cNvPr id="21" name="ZoneTexte 20">
              <a:extLst>
                <a:ext uri="{FF2B5EF4-FFF2-40B4-BE49-F238E27FC236}">
                  <a16:creationId xmlns:a16="http://schemas.microsoft.com/office/drawing/2014/main" id="{18C5FA23-9371-55C9-B1E1-ABF2A7C7606E}"/>
                </a:ext>
              </a:extLst>
            </p:cNvPr>
            <p:cNvSpPr txBox="1"/>
            <p:nvPr/>
          </p:nvSpPr>
          <p:spPr>
            <a:xfrm>
              <a:off x="820133" y="4402318"/>
              <a:ext cx="471340" cy="276999"/>
            </a:xfrm>
            <a:prstGeom prst="rect">
              <a:avLst/>
            </a:prstGeom>
            <a:noFill/>
          </p:spPr>
          <p:txBody>
            <a:bodyPr wrap="square" rtlCol="0">
              <a:spAutoFit/>
            </a:bodyPr>
            <a:lstStyle/>
            <a:p>
              <a:pPr algn="ctr"/>
              <a:r>
                <a:rPr lang="fr-FR" sz="1200" b="1"/>
                <a:t>3pts</a:t>
              </a:r>
            </a:p>
          </p:txBody>
        </p:sp>
        <p:sp>
          <p:nvSpPr>
            <p:cNvPr id="22" name="ZoneTexte 21">
              <a:extLst>
                <a:ext uri="{FF2B5EF4-FFF2-40B4-BE49-F238E27FC236}">
                  <a16:creationId xmlns:a16="http://schemas.microsoft.com/office/drawing/2014/main" id="{05CD5CF6-8D4D-6A40-AE41-48A23D21DC3E}"/>
                </a:ext>
              </a:extLst>
            </p:cNvPr>
            <p:cNvSpPr txBox="1"/>
            <p:nvPr/>
          </p:nvSpPr>
          <p:spPr>
            <a:xfrm>
              <a:off x="1209310" y="4420190"/>
              <a:ext cx="471340" cy="276999"/>
            </a:xfrm>
            <a:prstGeom prst="rect">
              <a:avLst/>
            </a:prstGeom>
            <a:noFill/>
          </p:spPr>
          <p:txBody>
            <a:bodyPr wrap="square" rtlCol="0">
              <a:spAutoFit/>
            </a:bodyPr>
            <a:lstStyle/>
            <a:p>
              <a:pPr algn="ctr"/>
              <a:r>
                <a:rPr lang="fr-FR" sz="1200" b="1"/>
                <a:t>2pts</a:t>
              </a:r>
            </a:p>
          </p:txBody>
        </p:sp>
        <p:sp>
          <p:nvSpPr>
            <p:cNvPr id="23" name="ZoneTexte 22">
              <a:extLst>
                <a:ext uri="{FF2B5EF4-FFF2-40B4-BE49-F238E27FC236}">
                  <a16:creationId xmlns:a16="http://schemas.microsoft.com/office/drawing/2014/main" id="{F763332E-9722-610A-20A6-63611BF7301A}"/>
                </a:ext>
              </a:extLst>
            </p:cNvPr>
            <p:cNvSpPr txBox="1"/>
            <p:nvPr/>
          </p:nvSpPr>
          <p:spPr>
            <a:xfrm>
              <a:off x="1598487" y="4482145"/>
              <a:ext cx="471340" cy="276999"/>
            </a:xfrm>
            <a:prstGeom prst="rect">
              <a:avLst/>
            </a:prstGeom>
            <a:noFill/>
          </p:spPr>
          <p:txBody>
            <a:bodyPr wrap="square" rtlCol="0">
              <a:spAutoFit/>
            </a:bodyPr>
            <a:lstStyle/>
            <a:p>
              <a:pPr algn="ctr"/>
              <a:r>
                <a:rPr lang="fr-FR" sz="1200" b="1"/>
                <a:t>1pt</a:t>
              </a:r>
            </a:p>
          </p:txBody>
        </p:sp>
      </p:grpSp>
      <p:grpSp>
        <p:nvGrpSpPr>
          <p:cNvPr id="33" name="Groupe 32">
            <a:extLst>
              <a:ext uri="{FF2B5EF4-FFF2-40B4-BE49-F238E27FC236}">
                <a16:creationId xmlns:a16="http://schemas.microsoft.com/office/drawing/2014/main" id="{EDF82BCF-4A48-8422-BEDB-5CA202B940CE}"/>
              </a:ext>
            </a:extLst>
          </p:cNvPr>
          <p:cNvGrpSpPr/>
          <p:nvPr/>
        </p:nvGrpSpPr>
        <p:grpSpPr>
          <a:xfrm>
            <a:off x="7027312" y="178789"/>
            <a:ext cx="5018023" cy="1856553"/>
            <a:chOff x="6297194" y="675045"/>
            <a:chExt cx="5018023" cy="1856553"/>
          </a:xfrm>
        </p:grpSpPr>
        <p:sp>
          <p:nvSpPr>
            <p:cNvPr id="29" name="ZoneTexte 28">
              <a:extLst>
                <a:ext uri="{FF2B5EF4-FFF2-40B4-BE49-F238E27FC236}">
                  <a16:creationId xmlns:a16="http://schemas.microsoft.com/office/drawing/2014/main" id="{C52F0411-3CB1-D7F3-5307-C2154ADF7BEA}"/>
                </a:ext>
              </a:extLst>
            </p:cNvPr>
            <p:cNvSpPr txBox="1"/>
            <p:nvPr/>
          </p:nvSpPr>
          <p:spPr>
            <a:xfrm>
              <a:off x="6297194" y="675045"/>
              <a:ext cx="5018023" cy="646331"/>
            </a:xfrm>
            <a:prstGeom prst="rect">
              <a:avLst/>
            </a:prstGeom>
            <a:noFill/>
            <a:ln>
              <a:solidFill>
                <a:schemeClr val="tx1"/>
              </a:solidFill>
            </a:ln>
          </p:spPr>
          <p:txBody>
            <a:bodyPr wrap="square" rtlCol="0">
              <a:spAutoFit/>
            </a:bodyPr>
            <a:lstStyle/>
            <a:p>
              <a:pPr algn="ctr"/>
              <a:r>
                <a:rPr lang="fr-FR" b="1"/>
                <a:t>Variables ayant un impact positif sur le classement</a:t>
              </a:r>
            </a:p>
            <a:p>
              <a:pPr algn="ctr"/>
              <a:endParaRPr lang="fr-FR" b="1"/>
            </a:p>
          </p:txBody>
        </p:sp>
        <p:sp>
          <p:nvSpPr>
            <p:cNvPr id="30" name="ZoneTexte 29">
              <a:extLst>
                <a:ext uri="{FF2B5EF4-FFF2-40B4-BE49-F238E27FC236}">
                  <a16:creationId xmlns:a16="http://schemas.microsoft.com/office/drawing/2014/main" id="{DCD9D0AF-82C8-562D-2CE5-7B6E9206E8FC}"/>
                </a:ext>
              </a:extLst>
            </p:cNvPr>
            <p:cNvSpPr txBox="1"/>
            <p:nvPr/>
          </p:nvSpPr>
          <p:spPr>
            <a:xfrm>
              <a:off x="6297194" y="1331269"/>
              <a:ext cx="2509012" cy="1200329"/>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fr-FR" sz="1200"/>
                <a:t>Nombre de dribbles réussis</a:t>
              </a:r>
            </a:p>
            <a:p>
              <a:pPr marL="285750" indent="-285750">
                <a:buFont typeface="Wingdings" panose="05000000000000000000" pitchFamily="2" charset="2"/>
                <a:buChar char="Ø"/>
              </a:pPr>
              <a:r>
                <a:rPr lang="fr-FR" sz="1200"/>
                <a:t>Nombre de ballons touchés</a:t>
              </a:r>
            </a:p>
            <a:p>
              <a:pPr marL="285750" indent="-285750">
                <a:buFont typeface="Wingdings" panose="05000000000000000000" pitchFamily="2" charset="2"/>
                <a:buChar char="Ø"/>
              </a:pPr>
              <a:r>
                <a:rPr lang="fr-FR" sz="1200"/>
                <a:t>Distance de dribbles </a:t>
              </a:r>
            </a:p>
            <a:p>
              <a:pPr marL="285750" indent="-285750">
                <a:buFont typeface="Wingdings" panose="05000000000000000000" pitchFamily="2" charset="2"/>
                <a:buChar char="Ø"/>
              </a:pPr>
              <a:r>
                <a:rPr lang="fr-FR" sz="1200"/>
                <a:t>Distance de dribbles offensifs</a:t>
              </a:r>
            </a:p>
            <a:p>
              <a:pPr marL="285750" indent="-285750">
                <a:buFont typeface="Wingdings" panose="05000000000000000000" pitchFamily="2" charset="2"/>
                <a:buChar char="Ø"/>
              </a:pPr>
              <a:r>
                <a:rPr lang="fr-FR" sz="1200"/>
                <a:t>Pourcentage de passes réussies</a:t>
              </a:r>
            </a:p>
            <a:p>
              <a:pPr marL="285750" indent="-285750">
                <a:buFont typeface="Wingdings" panose="05000000000000000000" pitchFamily="2" charset="2"/>
                <a:buChar char="Ø"/>
              </a:pPr>
              <a:r>
                <a:rPr lang="fr-FR" sz="1200"/>
                <a:t>Nombre de passes décisives</a:t>
              </a:r>
            </a:p>
          </p:txBody>
        </p:sp>
        <p:sp>
          <p:nvSpPr>
            <p:cNvPr id="31" name="ZoneTexte 30">
              <a:extLst>
                <a:ext uri="{FF2B5EF4-FFF2-40B4-BE49-F238E27FC236}">
                  <a16:creationId xmlns:a16="http://schemas.microsoft.com/office/drawing/2014/main" id="{A798835E-934D-1382-494D-51917C913094}"/>
                </a:ext>
              </a:extLst>
            </p:cNvPr>
            <p:cNvSpPr txBox="1"/>
            <p:nvPr/>
          </p:nvSpPr>
          <p:spPr>
            <a:xfrm>
              <a:off x="8806204" y="1331269"/>
              <a:ext cx="2509011" cy="1200329"/>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fr-FR" sz="1200"/>
                <a:t>Distance de passes</a:t>
              </a:r>
            </a:p>
            <a:p>
              <a:pPr marL="285750" indent="-285750">
                <a:buFont typeface="Wingdings" panose="05000000000000000000" pitchFamily="2" charset="2"/>
                <a:buChar char="Ø"/>
              </a:pPr>
              <a:r>
                <a:rPr lang="fr-FR" sz="1200"/>
                <a:t>Distance des passes progressives</a:t>
              </a:r>
            </a:p>
            <a:p>
              <a:pPr marL="285750" indent="-285750">
                <a:buFont typeface="Wingdings" panose="05000000000000000000" pitchFamily="2" charset="2"/>
                <a:buChar char="Ø"/>
              </a:pPr>
              <a:r>
                <a:rPr lang="fr-FR" sz="1200"/>
                <a:t>Nombre de buts marqués</a:t>
              </a:r>
            </a:p>
            <a:p>
              <a:pPr marL="285750" indent="-285750">
                <a:buFont typeface="Wingdings" panose="05000000000000000000" pitchFamily="2" charset="2"/>
                <a:buChar char="Ø"/>
              </a:pPr>
              <a:r>
                <a:rPr lang="fr-FR" sz="1200"/>
                <a:t>Ration But/Tirs</a:t>
              </a:r>
            </a:p>
            <a:p>
              <a:pPr marL="285750" indent="-285750">
                <a:buFont typeface="Wingdings" panose="05000000000000000000" pitchFamily="2" charset="2"/>
                <a:buChar char="Ø"/>
              </a:pPr>
              <a:r>
                <a:rPr lang="fr-FR" sz="1200"/>
                <a:t>Nombre de tirs</a:t>
              </a:r>
            </a:p>
            <a:p>
              <a:pPr marL="285750" indent="-285750">
                <a:buFont typeface="Wingdings" panose="05000000000000000000" pitchFamily="2" charset="2"/>
                <a:buChar char="Ø"/>
              </a:pPr>
              <a:endParaRPr lang="fr-FR" sz="1200"/>
            </a:p>
          </p:txBody>
        </p:sp>
      </p:grpSp>
      <p:sp>
        <p:nvSpPr>
          <p:cNvPr id="34" name="ZoneTexte 33">
            <a:extLst>
              <a:ext uri="{FF2B5EF4-FFF2-40B4-BE49-F238E27FC236}">
                <a16:creationId xmlns:a16="http://schemas.microsoft.com/office/drawing/2014/main" id="{8EFAF8CE-0366-D408-671A-B7BBBF991E12}"/>
              </a:ext>
            </a:extLst>
          </p:cNvPr>
          <p:cNvSpPr txBox="1"/>
          <p:nvPr/>
        </p:nvSpPr>
        <p:spPr>
          <a:xfrm>
            <a:off x="7027311" y="2139885"/>
            <a:ext cx="5018021" cy="646331"/>
          </a:xfrm>
          <a:prstGeom prst="rect">
            <a:avLst/>
          </a:prstGeom>
          <a:noFill/>
        </p:spPr>
        <p:txBody>
          <a:bodyPr wrap="square" rtlCol="0">
            <a:spAutoFit/>
          </a:bodyPr>
          <a:lstStyle/>
          <a:p>
            <a:r>
              <a:rPr lang="fr-FR" sz="1200"/>
              <a:t>Le nombre de tacles réussies a un impact négatif sur les performances d’une équipe et a donc mener à des points négatifs </a:t>
            </a:r>
          </a:p>
          <a:p>
            <a:r>
              <a:rPr lang="fr-FR" sz="1200"/>
              <a:t>Le reste des variables n’impact pas le classement </a:t>
            </a:r>
          </a:p>
        </p:txBody>
      </p:sp>
      <p:pic>
        <p:nvPicPr>
          <p:cNvPr id="1028" name="Picture 4" descr="Attention Signer Panneau De - Images vectorielles gratuites sur Pixabay">
            <a:extLst>
              <a:ext uri="{FF2B5EF4-FFF2-40B4-BE49-F238E27FC236}">
                <a16:creationId xmlns:a16="http://schemas.microsoft.com/office/drawing/2014/main" id="{46BE0289-4BB9-7699-2C3A-DFD66FC60C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1952" y="2287562"/>
            <a:ext cx="417383" cy="368129"/>
          </a:xfrm>
          <a:prstGeom prst="rect">
            <a:avLst/>
          </a:prstGeom>
          <a:noFill/>
          <a:extLst>
            <a:ext uri="{909E8E84-426E-40DD-AFC4-6F175D3DCCD1}">
              <a14:hiddenFill xmlns:a14="http://schemas.microsoft.com/office/drawing/2010/main">
                <a:solidFill>
                  <a:srgbClr val="FFFFFF"/>
                </a:solidFill>
              </a14:hiddenFill>
            </a:ext>
          </a:extLst>
        </p:spPr>
      </p:pic>
      <p:pic>
        <p:nvPicPr>
          <p:cNvPr id="36" name="Image 35">
            <a:extLst>
              <a:ext uri="{FF2B5EF4-FFF2-40B4-BE49-F238E27FC236}">
                <a16:creationId xmlns:a16="http://schemas.microsoft.com/office/drawing/2014/main" id="{402CD28E-E678-DA2B-8566-185624485A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9720" y="499939"/>
            <a:ext cx="1369126" cy="1369126"/>
          </a:xfrm>
          <a:prstGeom prst="rect">
            <a:avLst/>
          </a:prstGeom>
        </p:spPr>
      </p:pic>
      <p:grpSp>
        <p:nvGrpSpPr>
          <p:cNvPr id="35" name="Groupe 34">
            <a:extLst>
              <a:ext uri="{FF2B5EF4-FFF2-40B4-BE49-F238E27FC236}">
                <a16:creationId xmlns:a16="http://schemas.microsoft.com/office/drawing/2014/main" id="{276018B0-D924-4569-B44C-B9697D822FD2}"/>
              </a:ext>
            </a:extLst>
          </p:cNvPr>
          <p:cNvGrpSpPr/>
          <p:nvPr/>
        </p:nvGrpSpPr>
        <p:grpSpPr>
          <a:xfrm>
            <a:off x="-48444" y="-9986"/>
            <a:ext cx="1017046" cy="1017046"/>
            <a:chOff x="11021209" y="5116157"/>
            <a:chExt cx="1017046" cy="1017046"/>
          </a:xfrm>
        </p:grpSpPr>
        <p:pic>
          <p:nvPicPr>
            <p:cNvPr id="37" name="Picture 2" descr="Maillot Football Png, Vecteurs, PSD et Icônes Pour Téléchargement Gratuit |  Pngtree">
              <a:extLst>
                <a:ext uri="{FF2B5EF4-FFF2-40B4-BE49-F238E27FC236}">
                  <a16:creationId xmlns:a16="http://schemas.microsoft.com/office/drawing/2014/main" id="{68D6F936-8CC6-4571-8577-878D998A6A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38" name="ZoneTexte 37">
              <a:extLst>
                <a:ext uri="{FF2B5EF4-FFF2-40B4-BE49-F238E27FC236}">
                  <a16:creationId xmlns:a16="http://schemas.microsoft.com/office/drawing/2014/main" id="{B3E6AF9F-881E-47CD-BC22-8039881BD45E}"/>
                </a:ext>
              </a:extLst>
            </p:cNvPr>
            <p:cNvSpPr txBox="1"/>
            <p:nvPr/>
          </p:nvSpPr>
          <p:spPr>
            <a:xfrm>
              <a:off x="11313008" y="5373846"/>
              <a:ext cx="651062" cy="369332"/>
            </a:xfrm>
            <a:prstGeom prst="rect">
              <a:avLst/>
            </a:prstGeom>
            <a:noFill/>
          </p:spPr>
          <p:txBody>
            <a:bodyPr wrap="square" rtlCol="0">
              <a:spAutoFit/>
            </a:bodyPr>
            <a:lstStyle/>
            <a:p>
              <a:r>
                <a:rPr lang="fr-FR" dirty="0">
                  <a:latin typeface="Amasis MT Pro Black" panose="020F0502020204030204" pitchFamily="18" charset="0"/>
                </a:rPr>
                <a:t>15</a:t>
              </a:r>
            </a:p>
          </p:txBody>
        </p:sp>
      </p:grpSp>
    </p:spTree>
    <p:extLst>
      <p:ext uri="{BB962C8B-B14F-4D97-AF65-F5344CB8AC3E}">
        <p14:creationId xmlns:p14="http://schemas.microsoft.com/office/powerpoint/2010/main" val="3027833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62718-5CAD-2944-7A2B-A1BBC2A4FCA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5BBA9DB-6D25-7505-EEF7-0848C8303C08}"/>
              </a:ext>
            </a:extLst>
          </p:cNvPr>
          <p:cNvSpPr/>
          <p:nvPr/>
        </p:nvSpPr>
        <p:spPr>
          <a:xfrm>
            <a:off x="0" y="0"/>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Single Corner Rounded 11">
            <a:extLst>
              <a:ext uri="{FF2B5EF4-FFF2-40B4-BE49-F238E27FC236}">
                <a16:creationId xmlns:a16="http://schemas.microsoft.com/office/drawing/2014/main" id="{AED4C21E-3A69-FC72-5861-6A38D72DF6CE}"/>
              </a:ext>
            </a:extLst>
          </p:cNvPr>
          <p:cNvSpPr/>
          <p:nvPr/>
        </p:nvSpPr>
        <p:spPr>
          <a:xfrm>
            <a:off x="562891" y="587974"/>
            <a:ext cx="3243287" cy="756222"/>
          </a:xfrm>
          <a:prstGeom prst="round1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ea typeface="Calibri"/>
                <a:cs typeface="Calibri"/>
              </a:rPr>
              <a:t>Tyrese Maxey</a:t>
            </a:r>
          </a:p>
        </p:txBody>
      </p:sp>
      <p:sp>
        <p:nvSpPr>
          <p:cNvPr id="2" name="ZoneTexte 1">
            <a:extLst>
              <a:ext uri="{FF2B5EF4-FFF2-40B4-BE49-F238E27FC236}">
                <a16:creationId xmlns:a16="http://schemas.microsoft.com/office/drawing/2014/main" id="{8C6EFDE3-5AF4-5B6F-D175-E7E2AD804C71}"/>
              </a:ext>
            </a:extLst>
          </p:cNvPr>
          <p:cNvSpPr txBox="1"/>
          <p:nvPr/>
        </p:nvSpPr>
        <p:spPr>
          <a:xfrm>
            <a:off x="3385793" y="197963"/>
            <a:ext cx="5420413" cy="400110"/>
          </a:xfrm>
          <a:prstGeom prst="rect">
            <a:avLst/>
          </a:prstGeom>
          <a:noFill/>
        </p:spPr>
        <p:txBody>
          <a:bodyPr wrap="square" rtlCol="0">
            <a:spAutoFit/>
          </a:bodyPr>
          <a:lstStyle/>
          <a:p>
            <a:pPr algn="ctr"/>
            <a:r>
              <a:rPr lang="fr-FR" sz="2000" b="1" u="sng"/>
              <a:t>Basketball</a:t>
            </a:r>
          </a:p>
        </p:txBody>
      </p:sp>
      <p:pic>
        <p:nvPicPr>
          <p:cNvPr id="4" name="Picture 3" descr="A white stairs with black background&#10;&#10;AI-generated content may be incorrect.">
            <a:extLst>
              <a:ext uri="{FF2B5EF4-FFF2-40B4-BE49-F238E27FC236}">
                <a16:creationId xmlns:a16="http://schemas.microsoft.com/office/drawing/2014/main" id="{E9436DD1-5495-C732-9633-B36858DA4D09}"/>
              </a:ext>
            </a:extLst>
          </p:cNvPr>
          <p:cNvPicPr>
            <a:picLocks noChangeAspect="1"/>
          </p:cNvPicPr>
          <p:nvPr/>
        </p:nvPicPr>
        <p:blipFill>
          <a:blip r:embed="rId2"/>
          <a:stretch>
            <a:fillRect/>
          </a:stretch>
        </p:blipFill>
        <p:spPr>
          <a:xfrm>
            <a:off x="7208435" y="1548838"/>
            <a:ext cx="5163635" cy="3017617"/>
          </a:xfrm>
          <a:prstGeom prst="rect">
            <a:avLst/>
          </a:prstGeom>
        </p:spPr>
      </p:pic>
      <p:pic>
        <p:nvPicPr>
          <p:cNvPr id="5" name="Picture 4" descr="A gold statue of a person holding a ball&#10;&#10;AI-generated content may be incorrect.">
            <a:extLst>
              <a:ext uri="{FF2B5EF4-FFF2-40B4-BE49-F238E27FC236}">
                <a16:creationId xmlns:a16="http://schemas.microsoft.com/office/drawing/2014/main" id="{64BBEF70-BBF9-BE46-D3A1-401EF86B234D}"/>
              </a:ext>
            </a:extLst>
          </p:cNvPr>
          <p:cNvPicPr>
            <a:picLocks noChangeAspect="1"/>
          </p:cNvPicPr>
          <p:nvPr/>
        </p:nvPicPr>
        <p:blipFill>
          <a:blip r:embed="rId3"/>
          <a:stretch>
            <a:fillRect/>
          </a:stretch>
        </p:blipFill>
        <p:spPr>
          <a:xfrm>
            <a:off x="7063389" y="91570"/>
            <a:ext cx="1431524" cy="1745970"/>
          </a:xfrm>
          <a:prstGeom prst="rect">
            <a:avLst/>
          </a:prstGeom>
        </p:spPr>
      </p:pic>
      <p:sp>
        <p:nvSpPr>
          <p:cNvPr id="6" name="TextBox 5">
            <a:extLst>
              <a:ext uri="{FF2B5EF4-FFF2-40B4-BE49-F238E27FC236}">
                <a16:creationId xmlns:a16="http://schemas.microsoft.com/office/drawing/2014/main" id="{69F387EA-3C47-AEC8-8DC0-A6C65260B6A9}"/>
              </a:ext>
            </a:extLst>
          </p:cNvPr>
          <p:cNvSpPr txBox="1"/>
          <p:nvPr/>
        </p:nvSpPr>
        <p:spPr>
          <a:xfrm>
            <a:off x="7624360" y="1719043"/>
            <a:ext cx="121751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solidFill>
                  <a:schemeClr val="accent4">
                    <a:lumMod val="76000"/>
                  </a:schemeClr>
                </a:solidFill>
                <a:ea typeface="Calibri"/>
                <a:cs typeface="Calibri"/>
              </a:rPr>
              <a:t>1</a:t>
            </a:r>
          </a:p>
        </p:txBody>
      </p:sp>
      <p:pic>
        <p:nvPicPr>
          <p:cNvPr id="8" name="Picture 7" descr="Plus de 100 images de Medalle D Or et de Médaille - Pixabay">
            <a:extLst>
              <a:ext uri="{FF2B5EF4-FFF2-40B4-BE49-F238E27FC236}">
                <a16:creationId xmlns:a16="http://schemas.microsoft.com/office/drawing/2014/main" id="{238E1093-AFDF-A862-A87C-D275877931D0}"/>
              </a:ext>
            </a:extLst>
          </p:cNvPr>
          <p:cNvPicPr>
            <a:picLocks noChangeAspect="1"/>
          </p:cNvPicPr>
          <p:nvPr/>
        </p:nvPicPr>
        <p:blipFill>
          <a:blip r:embed="rId4"/>
          <a:stretch>
            <a:fillRect/>
          </a:stretch>
        </p:blipFill>
        <p:spPr>
          <a:xfrm>
            <a:off x="8852704" y="7646"/>
            <a:ext cx="2743200" cy="3833292"/>
          </a:xfrm>
          <a:prstGeom prst="rect">
            <a:avLst/>
          </a:prstGeom>
        </p:spPr>
      </p:pic>
      <p:pic>
        <p:nvPicPr>
          <p:cNvPr id="10" name="Picture 9" descr="A screenshot of a computer screen&#10;&#10;AI-generated content may be incorrect.">
            <a:extLst>
              <a:ext uri="{FF2B5EF4-FFF2-40B4-BE49-F238E27FC236}">
                <a16:creationId xmlns:a16="http://schemas.microsoft.com/office/drawing/2014/main" id="{0D490765-1D07-DD7A-B223-09FC29966DB9}"/>
              </a:ext>
            </a:extLst>
          </p:cNvPr>
          <p:cNvPicPr>
            <a:picLocks noChangeAspect="1"/>
          </p:cNvPicPr>
          <p:nvPr/>
        </p:nvPicPr>
        <p:blipFill>
          <a:blip r:embed="rId5"/>
          <a:stretch>
            <a:fillRect/>
          </a:stretch>
        </p:blipFill>
        <p:spPr>
          <a:xfrm>
            <a:off x="144160" y="1234898"/>
            <a:ext cx="6477000" cy="5210175"/>
          </a:xfrm>
          <a:prstGeom prst="roundRect">
            <a:avLst>
              <a:gd name="adj" fmla="val 8594"/>
            </a:avLst>
          </a:prstGeom>
          <a:solidFill>
            <a:srgbClr val="FFFFFF">
              <a:shade val="85000"/>
            </a:srgbClr>
          </a:solidFill>
          <a:ln>
            <a:noFill/>
          </a:ln>
          <a:effectLst/>
        </p:spPr>
      </p:pic>
      <p:pic>
        <p:nvPicPr>
          <p:cNvPr id="11" name="Picture 10" descr="Tyrese Maxey Discover | | RevUp Sports">
            <a:extLst>
              <a:ext uri="{FF2B5EF4-FFF2-40B4-BE49-F238E27FC236}">
                <a16:creationId xmlns:a16="http://schemas.microsoft.com/office/drawing/2014/main" id="{AD53829F-0248-13DA-9C1E-5528DF30651F}"/>
              </a:ext>
            </a:extLst>
          </p:cNvPr>
          <p:cNvPicPr>
            <a:picLocks noChangeAspect="1"/>
          </p:cNvPicPr>
          <p:nvPr/>
        </p:nvPicPr>
        <p:blipFill>
          <a:blip r:embed="rId6"/>
          <a:stretch>
            <a:fillRect/>
          </a:stretch>
        </p:blipFill>
        <p:spPr>
          <a:xfrm>
            <a:off x="9152834" y="1394792"/>
            <a:ext cx="2168940" cy="2179983"/>
          </a:xfrm>
          <a:prstGeom prst="rect">
            <a:avLst/>
          </a:prstGeom>
        </p:spPr>
      </p:pic>
      <p:sp>
        <p:nvSpPr>
          <p:cNvPr id="14" name="ZoneTexte 29">
            <a:extLst>
              <a:ext uri="{FF2B5EF4-FFF2-40B4-BE49-F238E27FC236}">
                <a16:creationId xmlns:a16="http://schemas.microsoft.com/office/drawing/2014/main" id="{D92272E2-DB3C-0FC3-0BF8-64F2B18EB9B7}"/>
              </a:ext>
            </a:extLst>
          </p:cNvPr>
          <p:cNvSpPr txBox="1"/>
          <p:nvPr/>
        </p:nvSpPr>
        <p:spPr>
          <a:xfrm>
            <a:off x="6927923" y="4225362"/>
            <a:ext cx="4783967" cy="1508105"/>
          </a:xfrm>
          <a:prstGeom prst="rect">
            <a:avLst/>
          </a:prstGeom>
          <a:solidFill>
            <a:srgbClr val="F57825"/>
          </a:solidFill>
          <a:ln w="12700">
            <a:solidFill>
              <a:srgbClr val="AD3D00"/>
            </a:solidFill>
          </a:ln>
        </p:spPr>
        <p:txBody>
          <a:bodyPr wrap="square" lIns="91440" tIns="45720" rIns="91440" bIns="45720" rtlCol="0" anchor="t">
            <a:spAutoFit/>
          </a:bodyPr>
          <a:lstStyle/>
          <a:p>
            <a:r>
              <a:rPr lang="fr-FR" sz="1600" b="1">
                <a:ea typeface="Calibri"/>
                <a:cs typeface="Calibri"/>
              </a:rPr>
              <a:t>Les statistiques qui ont permis de mettre en avant les meneurs :</a:t>
            </a:r>
          </a:p>
          <a:p>
            <a:pPr marL="285750" indent="-285750">
              <a:buFont typeface="Wingdings,Sans-Serif"/>
              <a:buChar char="Ø"/>
            </a:pPr>
            <a:r>
              <a:rPr lang="fr-FR" sz="1200">
                <a:ea typeface="Calibri"/>
                <a:cs typeface="Calibri"/>
              </a:rPr>
              <a:t>Moyenne de PTS</a:t>
            </a:r>
          </a:p>
          <a:p>
            <a:pPr marL="285750" indent="-285750">
              <a:buFont typeface="Wingdings,Sans-Serif"/>
              <a:buChar char="Ø"/>
            </a:pPr>
            <a:r>
              <a:rPr lang="fr-FR" sz="1200">
                <a:ea typeface="Calibri"/>
                <a:cs typeface="Calibri"/>
              </a:rPr>
              <a:t>%Tir</a:t>
            </a:r>
          </a:p>
          <a:p>
            <a:pPr marL="285750" indent="-285750">
              <a:buFont typeface="Wingdings,Sans-Serif"/>
              <a:buChar char="Ø"/>
            </a:pPr>
            <a:r>
              <a:rPr lang="fr-FR" sz="1200">
                <a:ea typeface="Calibri"/>
                <a:cs typeface="Calibri"/>
              </a:rPr>
              <a:t>L'impact défensif avec les </a:t>
            </a:r>
            <a:r>
              <a:rPr lang="fr-FR" sz="1200" err="1">
                <a:ea typeface="Calibri"/>
                <a:cs typeface="Calibri"/>
              </a:rPr>
              <a:t>Reb</a:t>
            </a:r>
            <a:r>
              <a:rPr lang="fr-FR" sz="1200">
                <a:ea typeface="Calibri"/>
                <a:cs typeface="Calibri"/>
              </a:rPr>
              <a:t> OFF et DEF</a:t>
            </a:r>
          </a:p>
          <a:p>
            <a:pPr marL="285750" indent="-285750">
              <a:buFont typeface="Wingdings,Sans-Serif"/>
              <a:buChar char="Ø"/>
            </a:pPr>
            <a:r>
              <a:rPr lang="fr-FR" sz="1200">
                <a:ea typeface="Calibri"/>
                <a:cs typeface="Calibri"/>
              </a:rPr>
              <a:t>Le nombre moyen de AST </a:t>
            </a:r>
          </a:p>
          <a:p>
            <a:pPr marL="285750" indent="-285750">
              <a:buFont typeface="Wingdings,Sans-Serif"/>
              <a:buChar char="Ø"/>
            </a:pPr>
            <a:r>
              <a:rPr lang="fr-FR" sz="1200">
                <a:ea typeface="Calibri"/>
                <a:cs typeface="Calibri"/>
              </a:rPr>
              <a:t>Le nombre moyen de STL selon le classement SR</a:t>
            </a:r>
          </a:p>
        </p:txBody>
      </p:sp>
      <p:sp>
        <p:nvSpPr>
          <p:cNvPr id="15" name="TextBox 14">
            <a:extLst>
              <a:ext uri="{FF2B5EF4-FFF2-40B4-BE49-F238E27FC236}">
                <a16:creationId xmlns:a16="http://schemas.microsoft.com/office/drawing/2014/main" id="{FB37FD0A-FCEB-F77B-0A24-8390271F6A05}"/>
              </a:ext>
            </a:extLst>
          </p:cNvPr>
          <p:cNvSpPr txBox="1"/>
          <p:nvPr/>
        </p:nvSpPr>
        <p:spPr>
          <a:xfrm>
            <a:off x="7370360" y="1928868"/>
            <a:ext cx="1217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err="1">
                <a:solidFill>
                  <a:schemeClr val="accent4">
                    <a:lumMod val="76000"/>
                  </a:schemeClr>
                </a:solidFill>
                <a:ea typeface="Calibri"/>
                <a:cs typeface="Calibri"/>
              </a:rPr>
              <a:t>Meneur</a:t>
            </a:r>
            <a:endParaRPr lang="en-US">
              <a:solidFill>
                <a:schemeClr val="accent4">
                  <a:lumMod val="76000"/>
                </a:schemeClr>
              </a:solidFill>
              <a:ea typeface="Calibri"/>
              <a:cs typeface="Calibri"/>
            </a:endParaRPr>
          </a:p>
        </p:txBody>
      </p:sp>
      <p:grpSp>
        <p:nvGrpSpPr>
          <p:cNvPr id="16" name="Groupe 15">
            <a:extLst>
              <a:ext uri="{FF2B5EF4-FFF2-40B4-BE49-F238E27FC236}">
                <a16:creationId xmlns:a16="http://schemas.microsoft.com/office/drawing/2014/main" id="{962C7E60-6146-42F2-AB9F-DA28A8572842}"/>
              </a:ext>
            </a:extLst>
          </p:cNvPr>
          <p:cNvGrpSpPr/>
          <p:nvPr/>
        </p:nvGrpSpPr>
        <p:grpSpPr>
          <a:xfrm>
            <a:off x="11174954" y="5768100"/>
            <a:ext cx="1017046" cy="1017046"/>
            <a:chOff x="11021209" y="5116157"/>
            <a:chExt cx="1017046" cy="1017046"/>
          </a:xfrm>
        </p:grpSpPr>
        <p:pic>
          <p:nvPicPr>
            <p:cNvPr id="17" name="Picture 2" descr="Maillot Football Png, Vecteurs, PSD et Icônes Pour Téléchargement Gratuit |  Pngtree">
              <a:extLst>
                <a:ext uri="{FF2B5EF4-FFF2-40B4-BE49-F238E27FC236}">
                  <a16:creationId xmlns:a16="http://schemas.microsoft.com/office/drawing/2014/main" id="{41FD8420-FFDC-463B-8A43-D14BA8B34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5D6A1CC1-D536-47A8-94D5-DA8070D8F313}"/>
                </a:ext>
              </a:extLst>
            </p:cNvPr>
            <p:cNvSpPr txBox="1"/>
            <p:nvPr/>
          </p:nvSpPr>
          <p:spPr>
            <a:xfrm>
              <a:off x="11313008" y="5373846"/>
              <a:ext cx="651062" cy="369332"/>
            </a:xfrm>
            <a:prstGeom prst="rect">
              <a:avLst/>
            </a:prstGeom>
            <a:noFill/>
          </p:spPr>
          <p:txBody>
            <a:bodyPr wrap="square" rtlCol="0">
              <a:spAutoFit/>
            </a:bodyPr>
            <a:lstStyle/>
            <a:p>
              <a:r>
                <a:rPr lang="fr-FR" dirty="0">
                  <a:latin typeface="Amasis MT Pro Black" panose="020F0502020204030204" pitchFamily="18" charset="0"/>
                </a:rPr>
                <a:t>16</a:t>
              </a:r>
            </a:p>
          </p:txBody>
        </p:sp>
      </p:grpSp>
    </p:spTree>
    <p:extLst>
      <p:ext uri="{BB962C8B-B14F-4D97-AF65-F5344CB8AC3E}">
        <p14:creationId xmlns:p14="http://schemas.microsoft.com/office/powerpoint/2010/main" val="424436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F0481-ED91-9528-EC1E-6542FB8B697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8074E38-7A9F-BD4D-A8C4-C5CDC191F69D}"/>
              </a:ext>
            </a:extLst>
          </p:cNvPr>
          <p:cNvSpPr/>
          <p:nvPr/>
        </p:nvSpPr>
        <p:spPr>
          <a:xfrm>
            <a:off x="0" y="0"/>
            <a:ext cx="12192000" cy="6858000"/>
          </a:xfrm>
          <a:prstGeom prst="rect">
            <a:avLst/>
          </a:prstGeom>
          <a:solidFill>
            <a:srgbClr val="2E5D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F09DF4AE-B22C-FC4E-F408-C8807045AF61}"/>
              </a:ext>
            </a:extLst>
          </p:cNvPr>
          <p:cNvSpPr txBox="1"/>
          <p:nvPr/>
        </p:nvSpPr>
        <p:spPr>
          <a:xfrm>
            <a:off x="3385793" y="197963"/>
            <a:ext cx="5420413" cy="400110"/>
          </a:xfrm>
          <a:prstGeom prst="rect">
            <a:avLst/>
          </a:prstGeom>
          <a:noFill/>
        </p:spPr>
        <p:txBody>
          <a:bodyPr wrap="square" rtlCol="0">
            <a:spAutoFit/>
          </a:bodyPr>
          <a:lstStyle/>
          <a:p>
            <a:pPr algn="ctr"/>
            <a:r>
              <a:rPr lang="fr-FR" sz="2000" b="1" u="sng"/>
              <a:t>Volleyball</a:t>
            </a:r>
          </a:p>
        </p:txBody>
      </p:sp>
      <p:pic>
        <p:nvPicPr>
          <p:cNvPr id="5" name="Image 4">
            <a:extLst>
              <a:ext uri="{FF2B5EF4-FFF2-40B4-BE49-F238E27FC236}">
                <a16:creationId xmlns:a16="http://schemas.microsoft.com/office/drawing/2014/main" id="{D9D5C5C6-137F-C125-A2CD-DAAD5DF103D0}"/>
              </a:ext>
            </a:extLst>
          </p:cNvPr>
          <p:cNvPicPr>
            <a:picLocks noChangeAspect="1"/>
          </p:cNvPicPr>
          <p:nvPr/>
        </p:nvPicPr>
        <p:blipFill>
          <a:blip r:embed="rId2"/>
          <a:stretch>
            <a:fillRect/>
          </a:stretch>
        </p:blipFill>
        <p:spPr>
          <a:xfrm>
            <a:off x="1448471" y="0"/>
            <a:ext cx="9295057" cy="6858000"/>
          </a:xfrm>
          <a:prstGeom prst="rect">
            <a:avLst/>
          </a:prstGeom>
        </p:spPr>
      </p:pic>
      <p:sp>
        <p:nvSpPr>
          <p:cNvPr id="6" name="ZoneTexte 5">
            <a:extLst>
              <a:ext uri="{FF2B5EF4-FFF2-40B4-BE49-F238E27FC236}">
                <a16:creationId xmlns:a16="http://schemas.microsoft.com/office/drawing/2014/main" id="{7569D45F-1556-2C08-9D90-1666230BAD24}"/>
              </a:ext>
            </a:extLst>
          </p:cNvPr>
          <p:cNvSpPr txBox="1"/>
          <p:nvPr/>
        </p:nvSpPr>
        <p:spPr>
          <a:xfrm>
            <a:off x="-952896" y="4962071"/>
            <a:ext cx="4227723" cy="369332"/>
          </a:xfrm>
          <a:prstGeom prst="rect">
            <a:avLst/>
          </a:prstGeom>
          <a:noFill/>
        </p:spPr>
        <p:txBody>
          <a:bodyPr wrap="square" rtlCol="0">
            <a:spAutoFit/>
          </a:bodyPr>
          <a:lstStyle/>
          <a:p>
            <a:pPr algn="ctr"/>
            <a:r>
              <a:rPr lang="fr-FR" b="1">
                <a:solidFill>
                  <a:schemeClr val="bg1"/>
                </a:solidFill>
              </a:rPr>
              <a:t>PALMARES DU JOUEUR</a:t>
            </a:r>
          </a:p>
        </p:txBody>
      </p:sp>
      <p:sp>
        <p:nvSpPr>
          <p:cNvPr id="7" name="ZoneTexte 6">
            <a:extLst>
              <a:ext uri="{FF2B5EF4-FFF2-40B4-BE49-F238E27FC236}">
                <a16:creationId xmlns:a16="http://schemas.microsoft.com/office/drawing/2014/main" id="{BE1A76AD-C3C7-769D-3EB4-646364CFB3BC}"/>
              </a:ext>
            </a:extLst>
          </p:cNvPr>
          <p:cNvSpPr txBox="1"/>
          <p:nvPr/>
        </p:nvSpPr>
        <p:spPr>
          <a:xfrm>
            <a:off x="-136733" y="2634926"/>
            <a:ext cx="2304556" cy="646331"/>
          </a:xfrm>
          <a:prstGeom prst="rect">
            <a:avLst/>
          </a:prstGeom>
          <a:noFill/>
        </p:spPr>
        <p:txBody>
          <a:bodyPr wrap="square" rtlCol="0">
            <a:spAutoFit/>
          </a:bodyPr>
          <a:lstStyle/>
          <a:p>
            <a:pPr algn="ctr"/>
            <a:r>
              <a:rPr lang="fr-FR" b="1">
                <a:solidFill>
                  <a:schemeClr val="bg1"/>
                </a:solidFill>
              </a:rPr>
              <a:t>SELECTION DU JOUEUR</a:t>
            </a:r>
          </a:p>
        </p:txBody>
      </p:sp>
      <p:sp>
        <p:nvSpPr>
          <p:cNvPr id="8" name="ZoneTexte 7">
            <a:extLst>
              <a:ext uri="{FF2B5EF4-FFF2-40B4-BE49-F238E27FC236}">
                <a16:creationId xmlns:a16="http://schemas.microsoft.com/office/drawing/2014/main" id="{F7E371BA-0863-792F-1804-E1D2B075D53B}"/>
              </a:ext>
            </a:extLst>
          </p:cNvPr>
          <p:cNvSpPr txBox="1"/>
          <p:nvPr/>
        </p:nvSpPr>
        <p:spPr>
          <a:xfrm>
            <a:off x="10113948" y="1139220"/>
            <a:ext cx="2078052" cy="923330"/>
          </a:xfrm>
          <a:prstGeom prst="rect">
            <a:avLst/>
          </a:prstGeom>
          <a:noFill/>
        </p:spPr>
        <p:txBody>
          <a:bodyPr wrap="square" rtlCol="0">
            <a:spAutoFit/>
          </a:bodyPr>
          <a:lstStyle/>
          <a:p>
            <a:pPr algn="ctr"/>
            <a:r>
              <a:rPr lang="fr-FR" b="1">
                <a:solidFill>
                  <a:schemeClr val="bg1"/>
                </a:solidFill>
              </a:rPr>
              <a:t>KPI DES PERFORMANCES DE L’ ATHLETE</a:t>
            </a:r>
          </a:p>
        </p:txBody>
      </p:sp>
      <p:cxnSp>
        <p:nvCxnSpPr>
          <p:cNvPr id="10" name="Connecteur droit avec flèche 9">
            <a:extLst>
              <a:ext uri="{FF2B5EF4-FFF2-40B4-BE49-F238E27FC236}">
                <a16:creationId xmlns:a16="http://schemas.microsoft.com/office/drawing/2014/main" id="{0100D21E-F038-B178-125E-06CD26EFA4F7}"/>
              </a:ext>
            </a:extLst>
          </p:cNvPr>
          <p:cNvCxnSpPr>
            <a:cxnSpLocks/>
          </p:cNvCxnSpPr>
          <p:nvPr/>
        </p:nvCxnSpPr>
        <p:spPr>
          <a:xfrm flipV="1">
            <a:off x="1499747" y="2333002"/>
            <a:ext cx="542698" cy="301924"/>
          </a:xfrm>
          <a:prstGeom prst="straightConnector1">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Connecteur droit avec flèche 11">
            <a:extLst>
              <a:ext uri="{FF2B5EF4-FFF2-40B4-BE49-F238E27FC236}">
                <a16:creationId xmlns:a16="http://schemas.microsoft.com/office/drawing/2014/main" id="{F8900891-A5B1-EDE7-1F59-4140C4FE424D}"/>
              </a:ext>
            </a:extLst>
          </p:cNvPr>
          <p:cNvCxnSpPr>
            <a:cxnSpLocks/>
            <a:stCxn id="6" idx="0"/>
          </p:cNvCxnSpPr>
          <p:nvPr/>
        </p:nvCxnSpPr>
        <p:spPr>
          <a:xfrm flipV="1">
            <a:off x="1160966" y="4300794"/>
            <a:ext cx="1041040" cy="661277"/>
          </a:xfrm>
          <a:prstGeom prst="straightConnector1">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Connecteur droit avec flèche 13">
            <a:extLst>
              <a:ext uri="{FF2B5EF4-FFF2-40B4-BE49-F238E27FC236}">
                <a16:creationId xmlns:a16="http://schemas.microsoft.com/office/drawing/2014/main" id="{C11BFEA4-6EBB-9479-D985-9399FB08FE4B}"/>
              </a:ext>
            </a:extLst>
          </p:cNvPr>
          <p:cNvCxnSpPr>
            <a:cxnSpLocks/>
          </p:cNvCxnSpPr>
          <p:nvPr/>
        </p:nvCxnSpPr>
        <p:spPr>
          <a:xfrm flipH="1">
            <a:off x="10041308" y="2062550"/>
            <a:ext cx="989725" cy="714833"/>
          </a:xfrm>
          <a:prstGeom prst="straightConnector1">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5" name="Groupe 14">
            <a:extLst>
              <a:ext uri="{FF2B5EF4-FFF2-40B4-BE49-F238E27FC236}">
                <a16:creationId xmlns:a16="http://schemas.microsoft.com/office/drawing/2014/main" id="{172536E6-1A04-47DB-A121-1A6035C7FFEC}"/>
              </a:ext>
            </a:extLst>
          </p:cNvPr>
          <p:cNvGrpSpPr/>
          <p:nvPr/>
        </p:nvGrpSpPr>
        <p:grpSpPr>
          <a:xfrm>
            <a:off x="11031033" y="5609165"/>
            <a:ext cx="1017046" cy="1017046"/>
            <a:chOff x="11021209" y="5116157"/>
            <a:chExt cx="1017046" cy="1017046"/>
          </a:xfrm>
        </p:grpSpPr>
        <p:pic>
          <p:nvPicPr>
            <p:cNvPr id="16" name="Picture 2" descr="Maillot Football Png, Vecteurs, PSD et Icônes Pour Téléchargement Gratuit |  Pngtree">
              <a:extLst>
                <a:ext uri="{FF2B5EF4-FFF2-40B4-BE49-F238E27FC236}">
                  <a16:creationId xmlns:a16="http://schemas.microsoft.com/office/drawing/2014/main" id="{58E706A8-FC0C-48BE-8A3F-23C8B1250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1A54059D-8A30-4D49-9F23-E7EDE3B07CA3}"/>
                </a:ext>
              </a:extLst>
            </p:cNvPr>
            <p:cNvSpPr txBox="1"/>
            <p:nvPr/>
          </p:nvSpPr>
          <p:spPr>
            <a:xfrm>
              <a:off x="11313008" y="5373846"/>
              <a:ext cx="651062" cy="369332"/>
            </a:xfrm>
            <a:prstGeom prst="rect">
              <a:avLst/>
            </a:prstGeom>
            <a:noFill/>
          </p:spPr>
          <p:txBody>
            <a:bodyPr wrap="square" rtlCol="0">
              <a:spAutoFit/>
            </a:bodyPr>
            <a:lstStyle/>
            <a:p>
              <a:r>
                <a:rPr lang="fr-FR" dirty="0">
                  <a:latin typeface="Amasis MT Pro Black" panose="020F0502020204030204" pitchFamily="18" charset="0"/>
                </a:rPr>
                <a:t>17</a:t>
              </a:r>
            </a:p>
          </p:txBody>
        </p:sp>
      </p:grpSp>
    </p:spTree>
    <p:extLst>
      <p:ext uri="{BB962C8B-B14F-4D97-AF65-F5344CB8AC3E}">
        <p14:creationId xmlns:p14="http://schemas.microsoft.com/office/powerpoint/2010/main" val="2923950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7F9EA-0560-8FA2-947E-C3AEE38515F4}"/>
            </a:ext>
          </a:extLst>
        </p:cNvPr>
        <p:cNvGrpSpPr/>
        <p:nvPr/>
      </p:nvGrpSpPr>
      <p:grpSpPr>
        <a:xfrm>
          <a:off x="0" y="0"/>
          <a:ext cx="0" cy="0"/>
          <a:chOff x="0" y="0"/>
          <a:chExt cx="0" cy="0"/>
        </a:xfrm>
      </p:grpSpPr>
      <p:pic>
        <p:nvPicPr>
          <p:cNvPr id="15" name="Picture 14" descr="17000+ Haute résolution Des sports Fonds de bannière pour le téléchargement  gratuit">
            <a:extLst>
              <a:ext uri="{FF2B5EF4-FFF2-40B4-BE49-F238E27FC236}">
                <a16:creationId xmlns:a16="http://schemas.microsoft.com/office/drawing/2014/main" id="{5F917F22-1901-BD06-0C12-F419CCB72BE9}"/>
              </a:ext>
            </a:extLst>
          </p:cNvPr>
          <p:cNvPicPr>
            <a:picLocks noChangeAspect="1"/>
          </p:cNvPicPr>
          <p:nvPr/>
        </p:nvPicPr>
        <p:blipFill>
          <a:blip r:embed="rId2"/>
          <a:srcRect l="22574" t="158" r="-69"/>
          <a:stretch/>
        </p:blipFill>
        <p:spPr>
          <a:xfrm>
            <a:off x="2177" y="-2450"/>
            <a:ext cx="12198421" cy="6860696"/>
          </a:xfrm>
          <a:prstGeom prst="rect">
            <a:avLst/>
          </a:prstGeom>
        </p:spPr>
      </p:pic>
      <p:sp>
        <p:nvSpPr>
          <p:cNvPr id="2" name="ZoneTexte 1">
            <a:extLst>
              <a:ext uri="{FF2B5EF4-FFF2-40B4-BE49-F238E27FC236}">
                <a16:creationId xmlns:a16="http://schemas.microsoft.com/office/drawing/2014/main" id="{81F70278-6E24-7F53-8208-77D50DA7DCE5}"/>
              </a:ext>
            </a:extLst>
          </p:cNvPr>
          <p:cNvSpPr txBox="1"/>
          <p:nvPr/>
        </p:nvSpPr>
        <p:spPr>
          <a:xfrm>
            <a:off x="5841415" y="406698"/>
            <a:ext cx="1653957" cy="707886"/>
          </a:xfrm>
          <a:prstGeom prst="rect">
            <a:avLst/>
          </a:prstGeom>
          <a:noFill/>
        </p:spPr>
        <p:txBody>
          <a:bodyPr wrap="square" rtlCol="0">
            <a:spAutoFit/>
          </a:bodyPr>
          <a:lstStyle/>
          <a:p>
            <a:pPr algn="ctr"/>
            <a:r>
              <a:rPr lang="fr-FR" sz="2000" b="1" u="sng"/>
              <a:t>B) Tableaux de bord</a:t>
            </a:r>
          </a:p>
        </p:txBody>
      </p:sp>
      <p:pic>
        <p:nvPicPr>
          <p:cNvPr id="6" name="Image 5">
            <a:extLst>
              <a:ext uri="{FF2B5EF4-FFF2-40B4-BE49-F238E27FC236}">
                <a16:creationId xmlns:a16="http://schemas.microsoft.com/office/drawing/2014/main" id="{8668A9CD-200F-1304-C266-1313DA02A325}"/>
              </a:ext>
            </a:extLst>
          </p:cNvPr>
          <p:cNvPicPr>
            <a:picLocks noChangeAspect="1"/>
          </p:cNvPicPr>
          <p:nvPr/>
        </p:nvPicPr>
        <p:blipFill>
          <a:blip r:embed="rId3"/>
          <a:stretch>
            <a:fillRect/>
          </a:stretch>
        </p:blipFill>
        <p:spPr>
          <a:xfrm>
            <a:off x="7536143" y="382629"/>
            <a:ext cx="4002266" cy="2946453"/>
          </a:xfrm>
          <a:prstGeom prst="rect">
            <a:avLst/>
          </a:prstGeom>
        </p:spPr>
      </p:pic>
      <p:pic>
        <p:nvPicPr>
          <p:cNvPr id="8" name="Image 7">
            <a:extLst>
              <a:ext uri="{FF2B5EF4-FFF2-40B4-BE49-F238E27FC236}">
                <a16:creationId xmlns:a16="http://schemas.microsoft.com/office/drawing/2014/main" id="{2CC765C7-83A4-08CC-912D-8A92E74CFEB3}"/>
              </a:ext>
            </a:extLst>
          </p:cNvPr>
          <p:cNvPicPr>
            <a:picLocks noChangeAspect="1"/>
          </p:cNvPicPr>
          <p:nvPr/>
        </p:nvPicPr>
        <p:blipFill>
          <a:blip r:embed="rId4"/>
          <a:stretch>
            <a:fillRect/>
          </a:stretch>
        </p:blipFill>
        <p:spPr>
          <a:xfrm>
            <a:off x="3506076" y="3528919"/>
            <a:ext cx="5328410" cy="3014758"/>
          </a:xfrm>
          <a:prstGeom prst="rect">
            <a:avLst/>
          </a:prstGeom>
        </p:spPr>
      </p:pic>
      <p:pic>
        <p:nvPicPr>
          <p:cNvPr id="10" name="Image 9">
            <a:extLst>
              <a:ext uri="{FF2B5EF4-FFF2-40B4-BE49-F238E27FC236}">
                <a16:creationId xmlns:a16="http://schemas.microsoft.com/office/drawing/2014/main" id="{AC6DA45C-E06C-09C5-B0A6-F26715302BAB}"/>
              </a:ext>
            </a:extLst>
          </p:cNvPr>
          <p:cNvPicPr>
            <a:picLocks noChangeAspect="1"/>
          </p:cNvPicPr>
          <p:nvPr/>
        </p:nvPicPr>
        <p:blipFill>
          <a:blip r:embed="rId5"/>
          <a:stretch>
            <a:fillRect/>
          </a:stretch>
        </p:blipFill>
        <p:spPr>
          <a:xfrm>
            <a:off x="405352" y="607056"/>
            <a:ext cx="5005633" cy="2782183"/>
          </a:xfrm>
          <a:prstGeom prst="rect">
            <a:avLst/>
          </a:prstGeom>
        </p:spPr>
      </p:pic>
      <p:grpSp>
        <p:nvGrpSpPr>
          <p:cNvPr id="11" name="Groupe 10">
            <a:extLst>
              <a:ext uri="{FF2B5EF4-FFF2-40B4-BE49-F238E27FC236}">
                <a16:creationId xmlns:a16="http://schemas.microsoft.com/office/drawing/2014/main" id="{4CA6EF5F-1492-4BCD-B2DC-A91F2F453EE4}"/>
              </a:ext>
            </a:extLst>
          </p:cNvPr>
          <p:cNvGrpSpPr/>
          <p:nvPr/>
        </p:nvGrpSpPr>
        <p:grpSpPr>
          <a:xfrm>
            <a:off x="11029886" y="5526631"/>
            <a:ext cx="1017046" cy="1017046"/>
            <a:chOff x="11021209" y="5116157"/>
            <a:chExt cx="1017046" cy="1017046"/>
          </a:xfrm>
        </p:grpSpPr>
        <p:pic>
          <p:nvPicPr>
            <p:cNvPr id="12" name="Picture 2" descr="Maillot Football Png, Vecteurs, PSD et Icônes Pour Téléchargement Gratuit |  Pngtree">
              <a:extLst>
                <a:ext uri="{FF2B5EF4-FFF2-40B4-BE49-F238E27FC236}">
                  <a16:creationId xmlns:a16="http://schemas.microsoft.com/office/drawing/2014/main" id="{3078079E-5167-4990-ABF8-06E6086644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B3AB0D49-675E-43FF-9343-5FDD2622218F}"/>
                </a:ext>
              </a:extLst>
            </p:cNvPr>
            <p:cNvSpPr txBox="1"/>
            <p:nvPr/>
          </p:nvSpPr>
          <p:spPr>
            <a:xfrm>
              <a:off x="11313008" y="5373846"/>
              <a:ext cx="651062" cy="369332"/>
            </a:xfrm>
            <a:prstGeom prst="rect">
              <a:avLst/>
            </a:prstGeom>
            <a:noFill/>
          </p:spPr>
          <p:txBody>
            <a:bodyPr wrap="square" rtlCol="0">
              <a:spAutoFit/>
            </a:bodyPr>
            <a:lstStyle/>
            <a:p>
              <a:r>
                <a:rPr lang="fr-FR" dirty="0">
                  <a:latin typeface="Amasis MT Pro Black" panose="020F0502020204030204" pitchFamily="18" charset="0"/>
                </a:rPr>
                <a:t>18</a:t>
              </a:r>
            </a:p>
          </p:txBody>
        </p:sp>
      </p:grpSp>
    </p:spTree>
    <p:extLst>
      <p:ext uri="{BB962C8B-B14F-4D97-AF65-F5344CB8AC3E}">
        <p14:creationId xmlns:p14="http://schemas.microsoft.com/office/powerpoint/2010/main" val="2946527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94453-93A9-4F8D-1EBA-CC1648EDBF8A}"/>
            </a:ext>
          </a:extLst>
        </p:cNvPr>
        <p:cNvGrpSpPr/>
        <p:nvPr/>
      </p:nvGrpSpPr>
      <p:grpSpPr>
        <a:xfrm>
          <a:off x="0" y="0"/>
          <a:ext cx="0" cy="0"/>
          <a:chOff x="0" y="0"/>
          <a:chExt cx="0" cy="0"/>
        </a:xfrm>
      </p:grpSpPr>
      <p:grpSp>
        <p:nvGrpSpPr>
          <p:cNvPr id="3" name="Groupe 2">
            <a:extLst>
              <a:ext uri="{FF2B5EF4-FFF2-40B4-BE49-F238E27FC236}">
                <a16:creationId xmlns:a16="http://schemas.microsoft.com/office/drawing/2014/main" id="{FC863D66-1FCF-A7F3-2EDD-FE6B702EA0B1}"/>
              </a:ext>
            </a:extLst>
          </p:cNvPr>
          <p:cNvGrpSpPr/>
          <p:nvPr/>
        </p:nvGrpSpPr>
        <p:grpSpPr>
          <a:xfrm>
            <a:off x="1" y="0"/>
            <a:ext cx="12191998" cy="6858000"/>
            <a:chOff x="1" y="0"/>
            <a:chExt cx="12191998" cy="6858000"/>
          </a:xfrm>
        </p:grpSpPr>
        <p:sp>
          <p:nvSpPr>
            <p:cNvPr id="4" name="Rectangle 3">
              <a:extLst>
                <a:ext uri="{FF2B5EF4-FFF2-40B4-BE49-F238E27FC236}">
                  <a16:creationId xmlns:a16="http://schemas.microsoft.com/office/drawing/2014/main" id="{D0DCDDE7-DAB5-9A56-5C5C-14ACDEA52A1F}"/>
                </a:ext>
              </a:extLst>
            </p:cNvPr>
            <p:cNvSpPr/>
            <p:nvPr/>
          </p:nvSpPr>
          <p:spPr>
            <a:xfrm>
              <a:off x="1" y="0"/>
              <a:ext cx="4062952" cy="6858000"/>
            </a:xfrm>
            <a:prstGeom prst="rect">
              <a:avLst/>
            </a:prstGeom>
            <a:solidFill>
              <a:srgbClr val="7EAF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B7F6ADCD-0566-B07F-F88D-78025DFD8B56}"/>
                </a:ext>
              </a:extLst>
            </p:cNvPr>
            <p:cNvSpPr/>
            <p:nvPr/>
          </p:nvSpPr>
          <p:spPr>
            <a:xfrm>
              <a:off x="8129049" y="0"/>
              <a:ext cx="406295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19D15B5A-2B85-F4ED-B8ED-C4B96F5D6C84}"/>
                </a:ext>
              </a:extLst>
            </p:cNvPr>
            <p:cNvSpPr/>
            <p:nvPr/>
          </p:nvSpPr>
          <p:spPr>
            <a:xfrm>
              <a:off x="4062952" y="0"/>
              <a:ext cx="406295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ZoneTexte 1">
            <a:extLst>
              <a:ext uri="{FF2B5EF4-FFF2-40B4-BE49-F238E27FC236}">
                <a16:creationId xmlns:a16="http://schemas.microsoft.com/office/drawing/2014/main" id="{5FBA486D-FB61-06BF-6C34-BD467D71AF4A}"/>
              </a:ext>
            </a:extLst>
          </p:cNvPr>
          <p:cNvSpPr txBox="1"/>
          <p:nvPr/>
        </p:nvSpPr>
        <p:spPr>
          <a:xfrm>
            <a:off x="3385793" y="197963"/>
            <a:ext cx="5420413" cy="461665"/>
          </a:xfrm>
          <a:prstGeom prst="rect">
            <a:avLst/>
          </a:prstGeom>
          <a:noFill/>
        </p:spPr>
        <p:txBody>
          <a:bodyPr wrap="square" rtlCol="0">
            <a:spAutoFit/>
          </a:bodyPr>
          <a:lstStyle/>
          <a:p>
            <a:pPr algn="ctr"/>
            <a:r>
              <a:rPr lang="fr-FR" sz="2400" b="1" u="sng"/>
              <a:t>Conclusion</a:t>
            </a:r>
          </a:p>
        </p:txBody>
      </p:sp>
      <p:pic>
        <p:nvPicPr>
          <p:cNvPr id="6146" name="Picture 2" descr="Despite the loss to Italy, Japan's Captain Yuki Ishikawa scored 32 points  (30 kills and two aces). He is the first male volleyball player to score  over 30 points in Paris. : r/olympics">
            <a:extLst>
              <a:ext uri="{FF2B5EF4-FFF2-40B4-BE49-F238E27FC236}">
                <a16:creationId xmlns:a16="http://schemas.microsoft.com/office/drawing/2014/main" id="{59CBF016-1BF4-0B33-5668-A5DB974B2C6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614" b="99530" l="9969" r="89927">
                        <a14:foregroundMark x1="32463" y1="42600" x2="35021" y2="51214"/>
                        <a14:foregroundMark x1="60543" y1="44988" x2="63413" y2="54777"/>
                        <a14:foregroundMark x1="61795" y1="55991" x2="61795" y2="55991"/>
                        <a14:foregroundMark x1="62109" y1="55756" x2="62109" y2="55756"/>
                        <a14:foregroundMark x1="62735" y1="55991" x2="62735" y2="55991"/>
                        <a14:foregroundMark x1="62109" y1="56695" x2="62109" y2="56695"/>
                        <a14:foregroundMark x1="61795" y1="56695" x2="61795" y2="56695"/>
                        <a14:foregroundMark x1="61482" y1="57165" x2="61482" y2="57165"/>
                        <a14:foregroundMark x1="56681" y1="49530" x2="56681" y2="52153"/>
                        <a14:foregroundMark x1="56994" y1="60298" x2="59238" y2="60298"/>
                        <a14:foregroundMark x1="58925" y1="59319" x2="61795" y2="62216"/>
                        <a14:foregroundMark x1="60177" y1="58379" x2="60177" y2="58379"/>
                        <a14:foregroundMark x1="60177" y1="58379" x2="60177" y2="59554"/>
                        <a14:foregroundMark x1="47443" y1="27760" x2="48382" y2="11237"/>
                        <a14:foregroundMark x1="42641" y1="13391" x2="57307" y2="11002"/>
                        <a14:foregroundMark x1="40762" y1="13626" x2="55741" y2="10298"/>
                        <a14:foregroundMark x1="57672" y1="12451" x2="58925" y2="14605"/>
                        <a14:foregroundMark x1="58299" y1="10532" x2="42328" y2="9084"/>
                        <a14:foregroundMark x1="45198" y1="8849" x2="48382" y2="8614"/>
                        <a14:foregroundMark x1="29906" y1="41856" x2="30532" y2="44479"/>
                        <a14:foregroundMark x1="40762" y1="24158" x2="52557" y2="29444"/>
                        <a14:foregroundMark x1="56994" y1="17698" x2="56994" y2="17698"/>
                        <a14:foregroundMark x1="57307" y1="17228" x2="57307" y2="17228"/>
                        <a14:foregroundMark x1="56367" y1="18677" x2="56994" y2="17228"/>
                        <a14:foregroundMark x1="42641" y1="89233" x2="37891" y2="98081"/>
                        <a14:foregroundMark x1="41388" y1="88293" x2="46503" y2="91621"/>
                        <a14:foregroundMark x1="40449" y1="85630" x2="41075" y2="85630"/>
                        <a14:foregroundMark x1="42641" y1="86844" x2="37578" y2="93540"/>
                        <a14:foregroundMark x1="46190" y1="88293" x2="42641" y2="94009"/>
                        <a14:foregroundMark x1="44572" y1="87079" x2="47129" y2="90916"/>
                        <a14:foregroundMark x1="46816" y1="87314" x2="48382" y2="88763"/>
                        <a14:foregroundMark x1="48069" y1="87079" x2="46816" y2="91151"/>
                        <a14:foregroundMark x1="47756" y1="91856" x2="50469" y2="87785"/>
                        <a14:foregroundMark x1="47443" y1="91386" x2="43006" y2="94479"/>
                        <a14:foregroundMark x1="56994" y1="92600" x2="58925" y2="99060"/>
                        <a14:foregroundMark x1="54123" y1="91856" x2="60856" y2="99530"/>
                        <a14:foregroundMark x1="57672" y1="89702" x2="62422" y2="99060"/>
                        <a14:foregroundMark x1="61169" y1="89233" x2="63048" y2="95223"/>
                        <a14:foregroundMark x1="63727" y1="90446" x2="62735" y2="95693"/>
                        <a14:foregroundMark x1="64666" y1="91621" x2="63048" y2="95458"/>
                        <a14:foregroundMark x1="36273" y1="95458" x2="37161" y2="98356"/>
                        <a14:backgroundMark x1="32411" y1="96554" x2="33664" y2="99060"/>
                        <a14:backgroundMark x1="67954" y1="80266" x2="69415" y2="84534"/>
                        <a14:backgroundMark x1="51357" y1="88802" x2="49165" y2="98904"/>
                        <a14:backgroundMark x1="51357" y1="86179" x2="51357" y2="89507"/>
                      </a14:backgroundRemoval>
                    </a14:imgEffect>
                  </a14:imgLayer>
                </a14:imgProps>
              </a:ext>
              <a:ext uri="{28A0092B-C50C-407E-A947-70E740481C1C}">
                <a14:useLocalDpi xmlns:a14="http://schemas.microsoft.com/office/drawing/2010/main" val="0"/>
              </a:ext>
            </a:extLst>
          </a:blip>
          <a:srcRect/>
          <a:stretch>
            <a:fillRect/>
          </a:stretch>
        </p:blipFill>
        <p:spPr bwMode="auto">
          <a:xfrm>
            <a:off x="9156372" y="675146"/>
            <a:ext cx="4493292" cy="6182854"/>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4BD8218E-BBDB-0F85-54B1-ADD3F842C040}"/>
              </a:ext>
            </a:extLst>
          </p:cNvPr>
          <p:cNvSpPr txBox="1"/>
          <p:nvPr/>
        </p:nvSpPr>
        <p:spPr>
          <a:xfrm>
            <a:off x="8115605" y="1968954"/>
            <a:ext cx="2457169" cy="4524315"/>
          </a:xfrm>
          <a:prstGeom prst="rect">
            <a:avLst/>
          </a:prstGeom>
          <a:noFill/>
        </p:spPr>
        <p:txBody>
          <a:bodyPr wrap="square" rtlCol="0">
            <a:spAutoFit/>
          </a:bodyPr>
          <a:lstStyle/>
          <a:p>
            <a:pPr marL="285750" indent="-285750">
              <a:buFont typeface="Wingdings" panose="05000000000000000000" pitchFamily="2" charset="2"/>
              <a:buChar char="ü"/>
            </a:pPr>
            <a:r>
              <a:rPr lang="fr-FR" sz="1600" b="1">
                <a:solidFill>
                  <a:schemeClr val="bg1"/>
                </a:solidFill>
                <a:latin typeface="Times New Roman" panose="02020603050405020304" pitchFamily="18" charset="0"/>
              </a:rPr>
              <a:t>P</a:t>
            </a:r>
            <a:r>
              <a:rPr lang="fr-FR" sz="1600" b="1" i="0">
                <a:solidFill>
                  <a:schemeClr val="bg1"/>
                </a:solidFill>
                <a:effectLst/>
                <a:latin typeface="Times New Roman" panose="02020603050405020304" pitchFamily="18" charset="0"/>
              </a:rPr>
              <a:t>our chaque type d’action qu’elle soit offensive ou défensive, il y a toujours un poste différent qui fera en moyenne de meilleure performance.</a:t>
            </a:r>
          </a:p>
          <a:p>
            <a:pPr marL="285750" indent="-285750">
              <a:buFont typeface="Wingdings" panose="05000000000000000000" pitchFamily="2" charset="2"/>
              <a:buChar char="ü"/>
            </a:pPr>
            <a:endParaRPr lang="fr-FR" sz="1600" b="1">
              <a:solidFill>
                <a:schemeClr val="bg1"/>
              </a:solidFill>
              <a:latin typeface="Times New Roman" panose="02020603050405020304" pitchFamily="18" charset="0"/>
            </a:endParaRPr>
          </a:p>
          <a:p>
            <a:pPr marL="285750" indent="-285750">
              <a:buFont typeface="Wingdings" panose="05000000000000000000" pitchFamily="2" charset="2"/>
              <a:buChar char="ü"/>
            </a:pPr>
            <a:r>
              <a:rPr lang="fr-FR" sz="1600" b="1">
                <a:solidFill>
                  <a:schemeClr val="bg1"/>
                </a:solidFill>
                <a:latin typeface="Times New Roman" panose="02020603050405020304" pitchFamily="18" charset="0"/>
              </a:rPr>
              <a:t>L</a:t>
            </a:r>
            <a:r>
              <a:rPr lang="fr-FR" sz="1600" b="1" i="0">
                <a:solidFill>
                  <a:schemeClr val="bg1"/>
                </a:solidFill>
                <a:effectLst/>
                <a:latin typeface="Times New Roman" panose="02020603050405020304" pitchFamily="18" charset="0"/>
              </a:rPr>
              <a:t>’objectif principal est de gagner le match en marquant des points</a:t>
            </a:r>
          </a:p>
          <a:p>
            <a:pPr marL="285750" indent="-285750">
              <a:buFont typeface="Wingdings" panose="05000000000000000000" pitchFamily="2" charset="2"/>
              <a:buChar char="ü"/>
            </a:pPr>
            <a:endParaRPr lang="fr-FR" sz="1600" b="1">
              <a:solidFill>
                <a:schemeClr val="bg1"/>
              </a:solidFill>
              <a:latin typeface="Times New Roman" panose="02020603050405020304" pitchFamily="18" charset="0"/>
            </a:endParaRPr>
          </a:p>
          <a:p>
            <a:pPr marL="285750" indent="-285750">
              <a:buFont typeface="Wingdings" panose="05000000000000000000" pitchFamily="2" charset="2"/>
              <a:buChar char="ü"/>
            </a:pPr>
            <a:r>
              <a:rPr lang="fr-FR" sz="1600" b="1">
                <a:solidFill>
                  <a:schemeClr val="bg1"/>
                </a:solidFill>
                <a:latin typeface="Times New Roman" panose="02020603050405020304" pitchFamily="18" charset="0"/>
              </a:rPr>
              <a:t>L</a:t>
            </a:r>
            <a:r>
              <a:rPr lang="fr-FR" sz="1600" b="1" i="0">
                <a:solidFill>
                  <a:schemeClr val="bg1"/>
                </a:solidFill>
                <a:effectLst/>
                <a:latin typeface="Times New Roman" panose="02020603050405020304" pitchFamily="18" charset="0"/>
              </a:rPr>
              <a:t>a position OH (réceptionneur attaquant) qui était de loin la plus décisive car elle allie attaque et défense</a:t>
            </a:r>
            <a:endParaRPr lang="fr-FR" sz="1600" b="1">
              <a:solidFill>
                <a:schemeClr val="bg1"/>
              </a:solidFill>
            </a:endParaRPr>
          </a:p>
        </p:txBody>
      </p:sp>
      <p:sp>
        <p:nvSpPr>
          <p:cNvPr id="8" name="ZoneTexte 7">
            <a:extLst>
              <a:ext uri="{FF2B5EF4-FFF2-40B4-BE49-F238E27FC236}">
                <a16:creationId xmlns:a16="http://schemas.microsoft.com/office/drawing/2014/main" id="{A4D3054A-23F6-6E7E-BA6A-F6A8534A0431}"/>
              </a:ext>
            </a:extLst>
          </p:cNvPr>
          <p:cNvSpPr txBox="1"/>
          <p:nvPr/>
        </p:nvSpPr>
        <p:spPr>
          <a:xfrm>
            <a:off x="8443245" y="1462932"/>
            <a:ext cx="1811708" cy="369332"/>
          </a:xfrm>
          <a:prstGeom prst="rect">
            <a:avLst/>
          </a:prstGeom>
          <a:noFill/>
        </p:spPr>
        <p:txBody>
          <a:bodyPr wrap="square" rtlCol="0">
            <a:spAutoFit/>
          </a:bodyPr>
          <a:lstStyle/>
          <a:p>
            <a:r>
              <a:rPr lang="fr-FR" b="1">
                <a:solidFill>
                  <a:schemeClr val="bg1"/>
                </a:solidFill>
              </a:rPr>
              <a:t>VOLLEY-BALL</a:t>
            </a:r>
          </a:p>
        </p:txBody>
      </p:sp>
      <p:sp>
        <p:nvSpPr>
          <p:cNvPr id="9" name="ZoneTexte 7">
            <a:extLst>
              <a:ext uri="{FF2B5EF4-FFF2-40B4-BE49-F238E27FC236}">
                <a16:creationId xmlns:a16="http://schemas.microsoft.com/office/drawing/2014/main" id="{7F81C4D8-C46C-895F-BC19-C0ACDC12C2A7}"/>
              </a:ext>
            </a:extLst>
          </p:cNvPr>
          <p:cNvSpPr txBox="1"/>
          <p:nvPr/>
        </p:nvSpPr>
        <p:spPr>
          <a:xfrm>
            <a:off x="4379245" y="1462932"/>
            <a:ext cx="1811708" cy="369332"/>
          </a:xfrm>
          <a:prstGeom prst="rect">
            <a:avLst/>
          </a:prstGeom>
          <a:noFill/>
        </p:spPr>
        <p:txBody>
          <a:bodyPr wrap="square" lIns="91440" tIns="45720" rIns="91440" bIns="45720" rtlCol="0" anchor="t">
            <a:spAutoFit/>
          </a:bodyPr>
          <a:lstStyle/>
          <a:p>
            <a:r>
              <a:rPr lang="fr-FR" b="1">
                <a:solidFill>
                  <a:schemeClr val="bg1"/>
                </a:solidFill>
              </a:rPr>
              <a:t>BASKET-BALL</a:t>
            </a:r>
            <a:endParaRPr lang="en-US"/>
          </a:p>
        </p:txBody>
      </p:sp>
      <p:pic>
        <p:nvPicPr>
          <p:cNvPr id="11" name="Picture 10" descr="A basketball player dribbling a ball&#10;&#10;AI-generated content may be incorrect.">
            <a:extLst>
              <a:ext uri="{FF2B5EF4-FFF2-40B4-BE49-F238E27FC236}">
                <a16:creationId xmlns:a16="http://schemas.microsoft.com/office/drawing/2014/main" id="{9D500957-36FE-6A8E-1601-83646298D0B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18447" t="3993" r="63470" b="2995"/>
          <a:stretch/>
        </p:blipFill>
        <p:spPr>
          <a:xfrm>
            <a:off x="6207246" y="1462931"/>
            <a:ext cx="1911052" cy="5394711"/>
          </a:xfrm>
          <a:prstGeom prst="rect">
            <a:avLst/>
          </a:prstGeom>
        </p:spPr>
      </p:pic>
      <p:sp>
        <p:nvSpPr>
          <p:cNvPr id="10" name="ZoneTexte 6">
            <a:extLst>
              <a:ext uri="{FF2B5EF4-FFF2-40B4-BE49-F238E27FC236}">
                <a16:creationId xmlns:a16="http://schemas.microsoft.com/office/drawing/2014/main" id="{2D586E37-45F0-487E-F5C4-AEE166B4FED6}"/>
              </a:ext>
            </a:extLst>
          </p:cNvPr>
          <p:cNvSpPr txBox="1"/>
          <p:nvPr/>
        </p:nvSpPr>
        <p:spPr>
          <a:xfrm>
            <a:off x="4044008" y="1837084"/>
            <a:ext cx="2441671" cy="5016758"/>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ü"/>
            </a:pPr>
            <a:r>
              <a:rPr lang="fr-FR" sz="1600" dirty="0">
                <a:solidFill>
                  <a:schemeClr val="bg1"/>
                </a:solidFill>
                <a:latin typeface="Times New Roman"/>
                <a:cs typeface="Times New Roman"/>
              </a:rPr>
              <a:t>Analyse mener, peut-être </a:t>
            </a:r>
            <a:r>
              <a:rPr lang="fr-FR" sz="1600" b="1" dirty="0">
                <a:solidFill>
                  <a:schemeClr val="bg1"/>
                </a:solidFill>
                <a:latin typeface="Times New Roman"/>
                <a:cs typeface="Times New Roman"/>
              </a:rPr>
              <a:t>plus significatif </a:t>
            </a:r>
            <a:r>
              <a:rPr lang="fr-FR" sz="1600" dirty="0">
                <a:solidFill>
                  <a:schemeClr val="bg1"/>
                </a:solidFill>
                <a:latin typeface="Times New Roman"/>
                <a:cs typeface="Times New Roman"/>
              </a:rPr>
              <a:t>si nous avions pris</a:t>
            </a:r>
            <a:r>
              <a:rPr lang="fr-FR" sz="1600" b="1" dirty="0">
                <a:solidFill>
                  <a:schemeClr val="bg1"/>
                </a:solidFill>
                <a:latin typeface="Times New Roman"/>
                <a:cs typeface="Times New Roman"/>
              </a:rPr>
              <a:t> autant de joueur par poste</a:t>
            </a:r>
            <a:endParaRPr lang="fr-FR" sz="1600" b="1" i="0" dirty="0">
              <a:solidFill>
                <a:schemeClr val="bg1"/>
              </a:solidFill>
              <a:effectLst/>
              <a:latin typeface="Times New Roman" panose="02020603050405020304" pitchFamily="18" charset="0"/>
              <a:cs typeface="Times New Roman"/>
            </a:endParaRPr>
          </a:p>
          <a:p>
            <a:pPr marL="285750" indent="-285750">
              <a:buFont typeface="Wingdings" panose="05000000000000000000" pitchFamily="2" charset="2"/>
              <a:buChar char="ü"/>
            </a:pPr>
            <a:endParaRPr lang="fr-FR" sz="1600" b="1" dirty="0">
              <a:solidFill>
                <a:schemeClr val="bg1"/>
              </a:solidFill>
              <a:latin typeface="Times New Roman"/>
              <a:cs typeface="Times New Roman"/>
            </a:endParaRPr>
          </a:p>
          <a:p>
            <a:pPr marL="285750" indent="-285750">
              <a:buFont typeface="Wingdings" panose="05000000000000000000" pitchFamily="2" charset="2"/>
              <a:buChar char="ü"/>
            </a:pPr>
            <a:r>
              <a:rPr lang="fr-FR" sz="1600" dirty="0">
                <a:solidFill>
                  <a:schemeClr val="bg1"/>
                </a:solidFill>
                <a:latin typeface="Times New Roman"/>
                <a:cs typeface="Times New Roman"/>
              </a:rPr>
              <a:t>Ce qui mets énormément en avant les </a:t>
            </a:r>
            <a:r>
              <a:rPr lang="fr-FR" sz="1600" dirty="0" err="1">
                <a:solidFill>
                  <a:schemeClr val="bg1"/>
                </a:solidFill>
                <a:latin typeface="Times New Roman"/>
                <a:cs typeface="Times New Roman"/>
              </a:rPr>
              <a:t>resultats</a:t>
            </a:r>
            <a:r>
              <a:rPr lang="fr-FR" sz="1600" dirty="0">
                <a:solidFill>
                  <a:schemeClr val="bg1"/>
                </a:solidFill>
                <a:latin typeface="Times New Roman"/>
                <a:cs typeface="Times New Roman"/>
              </a:rPr>
              <a:t>, sont les </a:t>
            </a:r>
            <a:r>
              <a:rPr lang="fr-FR" sz="1600" b="1" dirty="0">
                <a:solidFill>
                  <a:schemeClr val="bg1"/>
                </a:solidFill>
                <a:latin typeface="Times New Roman"/>
                <a:cs typeface="Times New Roman"/>
              </a:rPr>
              <a:t>stats défensives</a:t>
            </a:r>
            <a:r>
              <a:rPr lang="fr-FR" sz="1600" dirty="0">
                <a:solidFill>
                  <a:schemeClr val="bg1"/>
                </a:solidFill>
                <a:latin typeface="Times New Roman"/>
                <a:cs typeface="Times New Roman"/>
              </a:rPr>
              <a:t> (</a:t>
            </a:r>
            <a:r>
              <a:rPr lang="fr-FR" sz="1600" i="1" dirty="0">
                <a:solidFill>
                  <a:schemeClr val="bg1"/>
                </a:solidFill>
                <a:latin typeface="Times New Roman"/>
                <a:cs typeface="Times New Roman"/>
              </a:rPr>
              <a:t> STL, REB, CTR, …</a:t>
            </a:r>
            <a:r>
              <a:rPr lang="fr-FR" sz="1600" dirty="0">
                <a:solidFill>
                  <a:schemeClr val="bg1"/>
                </a:solidFill>
                <a:latin typeface="Times New Roman"/>
                <a:cs typeface="Times New Roman"/>
              </a:rPr>
              <a:t> )</a:t>
            </a:r>
            <a:endParaRPr lang="fr-FR" sz="1600" i="0" dirty="0">
              <a:solidFill>
                <a:schemeClr val="bg1"/>
              </a:solidFill>
              <a:effectLst/>
              <a:latin typeface="Times New Roman" panose="02020603050405020304" pitchFamily="18" charset="0"/>
              <a:cs typeface="Times New Roman"/>
            </a:endParaRPr>
          </a:p>
          <a:p>
            <a:pPr marL="285750" indent="-285750">
              <a:buFont typeface="Wingdings" panose="05000000000000000000" pitchFamily="2" charset="2"/>
              <a:buChar char="ü"/>
            </a:pPr>
            <a:endParaRPr lang="fr-FR" sz="1600" dirty="0">
              <a:solidFill>
                <a:schemeClr val="bg1"/>
              </a:solidFill>
              <a:latin typeface="Times New Roman"/>
              <a:cs typeface="Times New Roman"/>
            </a:endParaRPr>
          </a:p>
          <a:p>
            <a:pPr marL="285750" indent="-285750">
              <a:buFont typeface="Wingdings" panose="05000000000000000000" pitchFamily="2" charset="2"/>
              <a:buChar char="ü"/>
            </a:pPr>
            <a:r>
              <a:rPr lang="fr-FR" sz="1600" dirty="0">
                <a:solidFill>
                  <a:schemeClr val="bg1"/>
                </a:solidFill>
                <a:latin typeface="Times New Roman"/>
                <a:cs typeface="Times New Roman"/>
              </a:rPr>
              <a:t>Le </a:t>
            </a:r>
            <a:r>
              <a:rPr lang="fr-FR" sz="1600" b="1" dirty="0">
                <a:solidFill>
                  <a:schemeClr val="bg1"/>
                </a:solidFill>
                <a:latin typeface="Times New Roman"/>
                <a:cs typeface="Times New Roman"/>
              </a:rPr>
              <a:t>poste</a:t>
            </a:r>
            <a:r>
              <a:rPr lang="fr-FR" sz="1600" b="1" i="0" dirty="0">
                <a:solidFill>
                  <a:schemeClr val="bg1"/>
                </a:solidFill>
                <a:effectLst/>
                <a:latin typeface="Times New Roman"/>
                <a:cs typeface="Times New Roman"/>
              </a:rPr>
              <a:t> </a:t>
            </a:r>
            <a:r>
              <a:rPr lang="fr-FR" sz="1600" b="1" dirty="0">
                <a:solidFill>
                  <a:schemeClr val="bg1"/>
                </a:solidFill>
                <a:latin typeface="Times New Roman"/>
                <a:cs typeface="Times New Roman"/>
              </a:rPr>
              <a:t>de meneur</a:t>
            </a:r>
            <a:r>
              <a:rPr lang="fr-FR" sz="1600" dirty="0">
                <a:solidFill>
                  <a:schemeClr val="bg1"/>
                </a:solidFill>
                <a:latin typeface="Times New Roman"/>
                <a:cs typeface="Times New Roman"/>
              </a:rPr>
              <a:t> est</a:t>
            </a:r>
            <a:r>
              <a:rPr lang="fr-FR" sz="1600" i="0" dirty="0">
                <a:solidFill>
                  <a:schemeClr val="bg1"/>
                </a:solidFill>
                <a:effectLst/>
                <a:latin typeface="Times New Roman"/>
                <a:cs typeface="Times New Roman"/>
              </a:rPr>
              <a:t> </a:t>
            </a:r>
            <a:r>
              <a:rPr lang="fr-FR" sz="1600" dirty="0">
                <a:solidFill>
                  <a:schemeClr val="bg1"/>
                </a:solidFill>
                <a:latin typeface="Times New Roman"/>
                <a:cs typeface="Times New Roman"/>
              </a:rPr>
              <a:t>le</a:t>
            </a:r>
            <a:r>
              <a:rPr lang="fr-FR" sz="1600" i="0" dirty="0">
                <a:solidFill>
                  <a:schemeClr val="bg1"/>
                </a:solidFill>
                <a:effectLst/>
                <a:latin typeface="Times New Roman"/>
                <a:cs typeface="Times New Roman"/>
              </a:rPr>
              <a:t> </a:t>
            </a:r>
            <a:r>
              <a:rPr lang="fr-FR" sz="1600" b="1" i="0" dirty="0">
                <a:solidFill>
                  <a:schemeClr val="bg1"/>
                </a:solidFill>
                <a:effectLst/>
                <a:latin typeface="Times New Roman"/>
                <a:cs typeface="Times New Roman"/>
              </a:rPr>
              <a:t>plus </a:t>
            </a:r>
            <a:r>
              <a:rPr lang="fr-FR" sz="1600" b="1" dirty="0">
                <a:solidFill>
                  <a:schemeClr val="bg1"/>
                </a:solidFill>
                <a:latin typeface="Times New Roman"/>
                <a:cs typeface="Times New Roman"/>
              </a:rPr>
              <a:t>décisif</a:t>
            </a:r>
            <a:r>
              <a:rPr lang="fr-FR" sz="1600" dirty="0">
                <a:solidFill>
                  <a:schemeClr val="bg1"/>
                </a:solidFill>
                <a:latin typeface="Times New Roman"/>
                <a:cs typeface="Times New Roman"/>
              </a:rPr>
              <a:t>, </a:t>
            </a:r>
            <a:r>
              <a:rPr lang="fr-FR" sz="1600" i="0" dirty="0">
                <a:solidFill>
                  <a:schemeClr val="bg1"/>
                </a:solidFill>
                <a:effectLst/>
                <a:latin typeface="Times New Roman"/>
                <a:cs typeface="Times New Roman"/>
              </a:rPr>
              <a:t>car </a:t>
            </a:r>
            <a:r>
              <a:rPr lang="fr-FR" sz="1600" dirty="0">
                <a:solidFill>
                  <a:schemeClr val="bg1"/>
                </a:solidFill>
                <a:latin typeface="Times New Roman"/>
                <a:cs typeface="Times New Roman"/>
              </a:rPr>
              <a:t>en défense, c'est la </a:t>
            </a:r>
            <a:r>
              <a:rPr lang="fr-FR" sz="1600" b="1" dirty="0">
                <a:solidFill>
                  <a:schemeClr val="bg1"/>
                </a:solidFill>
                <a:latin typeface="Times New Roman"/>
                <a:cs typeface="Times New Roman"/>
              </a:rPr>
              <a:t>1ʳᵉ muraille</a:t>
            </a:r>
            <a:r>
              <a:rPr lang="fr-FR" sz="1600" dirty="0">
                <a:solidFill>
                  <a:schemeClr val="bg1"/>
                </a:solidFill>
                <a:latin typeface="Times New Roman"/>
                <a:cs typeface="Times New Roman"/>
              </a:rPr>
              <a:t> qui </a:t>
            </a:r>
            <a:r>
              <a:rPr lang="fr-FR" sz="1600" b="1" dirty="0">
                <a:solidFill>
                  <a:schemeClr val="bg1"/>
                </a:solidFill>
                <a:latin typeface="Times New Roman"/>
                <a:cs typeface="Times New Roman"/>
              </a:rPr>
              <a:t>empêche les 3 pts</a:t>
            </a:r>
            <a:r>
              <a:rPr lang="fr-FR" sz="1600" dirty="0">
                <a:solidFill>
                  <a:schemeClr val="bg1"/>
                </a:solidFill>
                <a:latin typeface="Times New Roman"/>
                <a:cs typeface="Times New Roman"/>
              </a:rPr>
              <a:t>. Souvent les plus </a:t>
            </a:r>
            <a:r>
              <a:rPr lang="fr-FR" sz="1600" b="1" dirty="0">
                <a:solidFill>
                  <a:schemeClr val="bg1"/>
                </a:solidFill>
                <a:latin typeface="Times New Roman"/>
                <a:cs typeface="Times New Roman"/>
              </a:rPr>
              <a:t>rapides</a:t>
            </a:r>
            <a:r>
              <a:rPr lang="fr-FR" sz="1600" dirty="0">
                <a:solidFill>
                  <a:schemeClr val="bg1"/>
                </a:solidFill>
                <a:latin typeface="Times New Roman"/>
                <a:cs typeface="Times New Roman"/>
              </a:rPr>
              <a:t> et</a:t>
            </a:r>
            <a:r>
              <a:rPr lang="fr-FR" sz="1600" b="1" dirty="0">
                <a:solidFill>
                  <a:schemeClr val="bg1"/>
                </a:solidFill>
                <a:latin typeface="Times New Roman"/>
                <a:cs typeface="Times New Roman"/>
              </a:rPr>
              <a:t> réactifs</a:t>
            </a:r>
            <a:r>
              <a:rPr lang="fr-FR" sz="1600" dirty="0">
                <a:solidFill>
                  <a:schemeClr val="bg1"/>
                </a:solidFill>
                <a:latin typeface="Times New Roman"/>
                <a:cs typeface="Times New Roman"/>
              </a:rPr>
              <a:t>, mais surtout des joueurs disposant de</a:t>
            </a:r>
            <a:r>
              <a:rPr lang="fr-FR" sz="1600" b="1" dirty="0">
                <a:solidFill>
                  <a:schemeClr val="bg1"/>
                </a:solidFill>
                <a:latin typeface="Times New Roman"/>
                <a:cs typeface="Times New Roman"/>
              </a:rPr>
              <a:t> la meilleure adresse</a:t>
            </a:r>
            <a:r>
              <a:rPr lang="fr-FR" sz="1600" b="1" dirty="0">
                <a:solidFill>
                  <a:schemeClr val="bg1"/>
                </a:solidFill>
                <a:ea typeface="+mn-lt"/>
                <a:cs typeface="+mn-lt"/>
              </a:rPr>
              <a:t> </a:t>
            </a:r>
          </a:p>
        </p:txBody>
      </p:sp>
      <p:sp>
        <p:nvSpPr>
          <p:cNvPr id="12" name="ZoneTexte 7">
            <a:extLst>
              <a:ext uri="{FF2B5EF4-FFF2-40B4-BE49-F238E27FC236}">
                <a16:creationId xmlns:a16="http://schemas.microsoft.com/office/drawing/2014/main" id="{4E4F827E-05FD-A774-BE63-DA401F040237}"/>
              </a:ext>
            </a:extLst>
          </p:cNvPr>
          <p:cNvSpPr txBox="1"/>
          <p:nvPr/>
        </p:nvSpPr>
        <p:spPr>
          <a:xfrm>
            <a:off x="95569" y="1462932"/>
            <a:ext cx="1811708" cy="369332"/>
          </a:xfrm>
          <a:prstGeom prst="rect">
            <a:avLst/>
          </a:prstGeom>
          <a:noFill/>
        </p:spPr>
        <p:txBody>
          <a:bodyPr wrap="square" lIns="91440" tIns="45720" rIns="91440" bIns="45720" rtlCol="0" anchor="t">
            <a:spAutoFit/>
          </a:bodyPr>
          <a:lstStyle/>
          <a:p>
            <a:r>
              <a:rPr lang="fr-FR" b="1">
                <a:solidFill>
                  <a:schemeClr val="bg1"/>
                </a:solidFill>
              </a:rPr>
              <a:t>FOOTBALL</a:t>
            </a:r>
            <a:endParaRPr lang="en-US"/>
          </a:p>
        </p:txBody>
      </p:sp>
      <p:pic>
        <p:nvPicPr>
          <p:cNvPr id="24" name="Picture 23" descr="A person in a football uniform&#10;&#10;AI-generated content may be incorrect.">
            <a:extLst>
              <a:ext uri="{FF2B5EF4-FFF2-40B4-BE49-F238E27FC236}">
                <a16:creationId xmlns:a16="http://schemas.microsoft.com/office/drawing/2014/main" id="{69D1065E-C57E-B79A-DD5C-9321D0E0C55D}"/>
              </a:ext>
            </a:extLst>
          </p:cNvPr>
          <p:cNvPicPr>
            <a:picLocks noChangeAspect="1"/>
          </p:cNvPicPr>
          <p:nvPr/>
        </p:nvPicPr>
        <p:blipFill>
          <a:blip r:embed="rId6"/>
          <a:srcRect r="43304" b="282"/>
          <a:stretch/>
        </p:blipFill>
        <p:spPr>
          <a:xfrm>
            <a:off x="2205784" y="1462932"/>
            <a:ext cx="1841616" cy="5379168"/>
          </a:xfrm>
          <a:prstGeom prst="rect">
            <a:avLst/>
          </a:prstGeom>
        </p:spPr>
      </p:pic>
      <p:sp>
        <p:nvSpPr>
          <p:cNvPr id="13" name="ZoneTexte 6">
            <a:extLst>
              <a:ext uri="{FF2B5EF4-FFF2-40B4-BE49-F238E27FC236}">
                <a16:creationId xmlns:a16="http://schemas.microsoft.com/office/drawing/2014/main" id="{92D8EDDB-A537-74DB-6D29-4B311A4DB526}"/>
              </a:ext>
            </a:extLst>
          </p:cNvPr>
          <p:cNvSpPr txBox="1"/>
          <p:nvPr/>
        </p:nvSpPr>
        <p:spPr>
          <a:xfrm>
            <a:off x="1335" y="1896873"/>
            <a:ext cx="2457169" cy="4770537"/>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ü"/>
            </a:pPr>
            <a:r>
              <a:rPr lang="fr-FR" sz="1600" b="1">
                <a:solidFill>
                  <a:schemeClr val="bg1"/>
                </a:solidFill>
                <a:latin typeface="Times New Roman"/>
                <a:cs typeface="Times New Roman"/>
              </a:rPr>
              <a:t>Il faudrait avoir plus de joueurs par poste et les datas de plusieurs saisons pour avoir une analyse plus poussée et voir l'évolution de l'impact des postes dans le football</a:t>
            </a:r>
            <a:endParaRPr lang="fr-FR" sz="1600" b="1" i="0">
              <a:solidFill>
                <a:schemeClr val="bg1"/>
              </a:solidFill>
              <a:effectLst/>
              <a:latin typeface="Times New Roman" panose="02020603050405020304" pitchFamily="18" charset="0"/>
              <a:cs typeface="Times New Roman"/>
            </a:endParaRPr>
          </a:p>
          <a:p>
            <a:pPr marL="285750" indent="-285750">
              <a:buFont typeface="Wingdings" panose="05000000000000000000" pitchFamily="2" charset="2"/>
              <a:buChar char="ü"/>
            </a:pPr>
            <a:endParaRPr lang="fr-FR" sz="1600" b="1">
              <a:solidFill>
                <a:schemeClr val="bg1"/>
              </a:solidFill>
              <a:latin typeface="Times New Roman" panose="02020603050405020304" pitchFamily="18" charset="0"/>
            </a:endParaRPr>
          </a:p>
          <a:p>
            <a:pPr marL="285750" indent="-285750">
              <a:buFont typeface="Wingdings" panose="05000000000000000000" pitchFamily="2" charset="2"/>
              <a:buChar char="ü"/>
            </a:pPr>
            <a:r>
              <a:rPr lang="fr-FR" sz="1600" b="1">
                <a:solidFill>
                  <a:schemeClr val="bg1"/>
                </a:solidFill>
                <a:latin typeface="Times New Roman"/>
                <a:cs typeface="Times New Roman"/>
              </a:rPr>
              <a:t>Sur la saison 2022/2023, le poste de défenseur centrale est de loin le poste qui performe le plus sur les variables qui influent le plus positivement les résultats de son équipe </a:t>
            </a:r>
            <a:endParaRPr lang="fr-FR" sz="1600" b="1" i="0">
              <a:solidFill>
                <a:schemeClr val="bg1"/>
              </a:solidFill>
              <a:effectLst/>
              <a:latin typeface="Times New Roman" panose="02020603050405020304" pitchFamily="18" charset="0"/>
              <a:cs typeface="Times New Roman"/>
            </a:endParaRPr>
          </a:p>
          <a:p>
            <a:pPr marL="285750" indent="-285750">
              <a:buFont typeface="Wingdings" panose="05000000000000000000" pitchFamily="2" charset="2"/>
              <a:buChar char="ü"/>
            </a:pPr>
            <a:endParaRPr lang="fr-FR" sz="1600" b="1">
              <a:solidFill>
                <a:schemeClr val="bg1"/>
              </a:solidFill>
            </a:endParaRPr>
          </a:p>
        </p:txBody>
      </p:sp>
      <p:grpSp>
        <p:nvGrpSpPr>
          <p:cNvPr id="19" name="Groupe 18">
            <a:extLst>
              <a:ext uri="{FF2B5EF4-FFF2-40B4-BE49-F238E27FC236}">
                <a16:creationId xmlns:a16="http://schemas.microsoft.com/office/drawing/2014/main" id="{F722699B-62E7-42EE-8679-F7DB8E5CF915}"/>
              </a:ext>
            </a:extLst>
          </p:cNvPr>
          <p:cNvGrpSpPr/>
          <p:nvPr/>
        </p:nvGrpSpPr>
        <p:grpSpPr>
          <a:xfrm>
            <a:off x="11096068" y="0"/>
            <a:ext cx="1017046" cy="1017046"/>
            <a:chOff x="11021209" y="5116157"/>
            <a:chExt cx="1017046" cy="1017046"/>
          </a:xfrm>
        </p:grpSpPr>
        <p:pic>
          <p:nvPicPr>
            <p:cNvPr id="20" name="Picture 2" descr="Maillot Football Png, Vecteurs, PSD et Icônes Pour Téléchargement Gratuit |  Pngtree">
              <a:extLst>
                <a:ext uri="{FF2B5EF4-FFF2-40B4-BE49-F238E27FC236}">
                  <a16:creationId xmlns:a16="http://schemas.microsoft.com/office/drawing/2014/main" id="{6C76B5B3-DB73-4873-95B5-432D54773B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BE47D1AF-ED57-45FE-B5CC-80FBAF24BD52}"/>
                </a:ext>
              </a:extLst>
            </p:cNvPr>
            <p:cNvSpPr txBox="1"/>
            <p:nvPr/>
          </p:nvSpPr>
          <p:spPr>
            <a:xfrm>
              <a:off x="11313008" y="5373846"/>
              <a:ext cx="651062" cy="369332"/>
            </a:xfrm>
            <a:prstGeom prst="rect">
              <a:avLst/>
            </a:prstGeom>
            <a:noFill/>
          </p:spPr>
          <p:txBody>
            <a:bodyPr wrap="square" rtlCol="0">
              <a:spAutoFit/>
            </a:bodyPr>
            <a:lstStyle/>
            <a:p>
              <a:r>
                <a:rPr lang="fr-FR">
                  <a:latin typeface="Amasis MT Pro Black" panose="020F0502020204030204" pitchFamily="18" charset="0"/>
                </a:rPr>
                <a:t>19</a:t>
              </a:r>
              <a:endParaRPr lang="fr-FR" dirty="0">
                <a:latin typeface="Amasis MT Pro Black" panose="020F0502020204030204" pitchFamily="18" charset="0"/>
              </a:endParaRPr>
            </a:p>
          </p:txBody>
        </p:sp>
      </p:grpSp>
    </p:spTree>
    <p:extLst>
      <p:ext uri="{BB962C8B-B14F-4D97-AF65-F5344CB8AC3E}">
        <p14:creationId xmlns:p14="http://schemas.microsoft.com/office/powerpoint/2010/main" val="1952515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C64E2-4B72-5A1E-A181-9CFCC92386F0}"/>
            </a:ext>
          </a:extLst>
        </p:cNvPr>
        <p:cNvGrpSpPr/>
        <p:nvPr/>
      </p:nvGrpSpPr>
      <p:grpSpPr>
        <a:xfrm>
          <a:off x="0" y="0"/>
          <a:ext cx="0" cy="0"/>
          <a:chOff x="0" y="0"/>
          <a:chExt cx="0" cy="0"/>
        </a:xfrm>
      </p:grpSpPr>
      <p:pic>
        <p:nvPicPr>
          <p:cNvPr id="3" name="Picture 8" descr="Fond d'équipement de sport | Vecteur Premium">
            <a:extLst>
              <a:ext uri="{FF2B5EF4-FFF2-40B4-BE49-F238E27FC236}">
                <a16:creationId xmlns:a16="http://schemas.microsoft.com/office/drawing/2014/main" id="{3F81F80A-1A92-AC24-A20A-8CD80074F9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34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27847208-99D3-7ACB-AF45-BA9C26E91FA2}"/>
              </a:ext>
            </a:extLst>
          </p:cNvPr>
          <p:cNvSpPr txBox="1"/>
          <p:nvPr/>
        </p:nvSpPr>
        <p:spPr>
          <a:xfrm>
            <a:off x="3346054" y="1346524"/>
            <a:ext cx="5420413" cy="461665"/>
          </a:xfrm>
          <a:prstGeom prst="rect">
            <a:avLst/>
          </a:prstGeom>
          <a:noFill/>
        </p:spPr>
        <p:txBody>
          <a:bodyPr wrap="square" rtlCol="0">
            <a:spAutoFit/>
          </a:bodyPr>
          <a:lstStyle/>
          <a:p>
            <a:pPr algn="ctr"/>
            <a:r>
              <a:rPr lang="fr-FR" sz="2400" b="1" u="sng"/>
              <a:t>Sommaire</a:t>
            </a:r>
          </a:p>
        </p:txBody>
      </p:sp>
      <mc:AlternateContent xmlns:mc="http://schemas.openxmlformats.org/markup-compatibility/2006" xmlns:pslz="http://schemas.microsoft.com/office/powerpoint/2016/slidezoom">
        <mc:Choice Requires="pslz">
          <p:graphicFrame>
            <p:nvGraphicFramePr>
              <p:cNvPr id="5" name="Zoom de diapositive 4">
                <a:extLst>
                  <a:ext uri="{FF2B5EF4-FFF2-40B4-BE49-F238E27FC236}">
                    <a16:creationId xmlns:a16="http://schemas.microsoft.com/office/drawing/2014/main" id="{0D0B8AD0-4491-0C11-56BD-2031BC685378}"/>
                  </a:ext>
                </a:extLst>
              </p:cNvPr>
              <p:cNvGraphicFramePr>
                <a:graphicFrameLocks noChangeAspect="1"/>
              </p:cNvGraphicFramePr>
              <p:nvPr>
                <p:extLst>
                  <p:ext uri="{D42A27DB-BD31-4B8C-83A1-F6EECF244321}">
                    <p14:modId xmlns:p14="http://schemas.microsoft.com/office/powerpoint/2010/main" val="2622567821"/>
                  </p:ext>
                </p:extLst>
              </p:nvPr>
            </p:nvGraphicFramePr>
            <p:xfrm>
              <a:off x="1610754" y="1882659"/>
              <a:ext cx="1448160" cy="1590542"/>
            </p:xfrm>
            <a:graphic>
              <a:graphicData uri="http://schemas.microsoft.com/office/powerpoint/2016/slidezoom">
                <pslz:sldZm>
                  <pslz:sldZmObj sldId="258" cId="998721273">
                    <pslz:zmPr id="{0AA44067-53E4-4C16-B12D-9C8AF0AE4736}"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1448160" cy="159054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5" name="Zoom de diapositive 4">
                <a:hlinkClick r:id="rId4" action="ppaction://hlinksldjump"/>
                <a:extLst>
                  <a:ext uri="{FF2B5EF4-FFF2-40B4-BE49-F238E27FC236}">
                    <a16:creationId xmlns:a16="http://schemas.microsoft.com/office/drawing/2014/main" id="{0D0B8AD0-4491-0C11-56BD-2031BC685378}"/>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1610754" y="1882659"/>
                <a:ext cx="1448160" cy="159054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xmlns:pslz="http://schemas.microsoft.com/office/powerpoint/2016/slidezoom">
        <mc:Choice Requires="pslz">
          <p:graphicFrame>
            <p:nvGraphicFramePr>
              <p:cNvPr id="7" name="Zoom de diapositive 6">
                <a:extLst>
                  <a:ext uri="{FF2B5EF4-FFF2-40B4-BE49-F238E27FC236}">
                    <a16:creationId xmlns:a16="http://schemas.microsoft.com/office/drawing/2014/main" id="{80C59CA3-11A3-BCEA-492B-60B4B5DE6CAA}"/>
                  </a:ext>
                </a:extLst>
              </p:cNvPr>
              <p:cNvGraphicFramePr>
                <a:graphicFrameLocks noChangeAspect="1"/>
              </p:cNvGraphicFramePr>
              <p:nvPr>
                <p:extLst>
                  <p:ext uri="{D42A27DB-BD31-4B8C-83A1-F6EECF244321}">
                    <p14:modId xmlns:p14="http://schemas.microsoft.com/office/powerpoint/2010/main" val="2068017809"/>
                  </p:ext>
                </p:extLst>
              </p:nvPr>
            </p:nvGraphicFramePr>
            <p:xfrm>
              <a:off x="5016170" y="1978816"/>
              <a:ext cx="2080182" cy="1523733"/>
            </p:xfrm>
            <a:graphic>
              <a:graphicData uri="http://schemas.microsoft.com/office/powerpoint/2016/slidezoom">
                <pslz:sldZm>
                  <pslz:sldZmObj sldId="259" cId="3034792795">
                    <pslz:zmPr id="{7A7B58B1-B83E-443F-AD7D-8B34AD3D9B00}"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080182" cy="152373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7" name="Zoom de diapositive 6">
                <a:hlinkClick r:id="rId7" action="ppaction://hlinksldjump"/>
                <a:extLst>
                  <a:ext uri="{FF2B5EF4-FFF2-40B4-BE49-F238E27FC236}">
                    <a16:creationId xmlns:a16="http://schemas.microsoft.com/office/drawing/2014/main" id="{80C59CA3-11A3-BCEA-492B-60B4B5DE6CAA}"/>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5016170" y="1978816"/>
                <a:ext cx="2080182" cy="152373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xmlns:pslz="http://schemas.microsoft.com/office/powerpoint/2016/slidezoom">
        <mc:Choice Requires="pslz">
          <p:graphicFrame>
            <p:nvGraphicFramePr>
              <p:cNvPr id="9" name="Zoom de diapositive 8">
                <a:extLst>
                  <a:ext uri="{FF2B5EF4-FFF2-40B4-BE49-F238E27FC236}">
                    <a16:creationId xmlns:a16="http://schemas.microsoft.com/office/drawing/2014/main" id="{7358ECC2-CE1B-D3AB-D38E-4DFE6AAAA4E6}"/>
                  </a:ext>
                </a:extLst>
              </p:cNvPr>
              <p:cNvGraphicFramePr>
                <a:graphicFrameLocks noChangeAspect="1"/>
              </p:cNvGraphicFramePr>
              <p:nvPr>
                <p:extLst>
                  <p:ext uri="{D42A27DB-BD31-4B8C-83A1-F6EECF244321}">
                    <p14:modId xmlns:p14="http://schemas.microsoft.com/office/powerpoint/2010/main" val="2914824907"/>
                  </p:ext>
                </p:extLst>
              </p:nvPr>
            </p:nvGraphicFramePr>
            <p:xfrm>
              <a:off x="8969351" y="1882659"/>
              <a:ext cx="1457297" cy="1457297"/>
            </p:xfrm>
            <a:graphic>
              <a:graphicData uri="http://schemas.microsoft.com/office/powerpoint/2016/slidezoom">
                <pslz:sldZm>
                  <pslz:sldZmObj sldId="260" cId="411135275">
                    <pslz:zmPr id="{59FE484C-7459-4AE9-9811-EC1B5EAD6E17}"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1457297" cy="145729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9" name="Zoom de diapositive 8">
                <a:hlinkClick r:id="rId10" action="ppaction://hlinksldjump"/>
                <a:extLst>
                  <a:ext uri="{FF2B5EF4-FFF2-40B4-BE49-F238E27FC236}">
                    <a16:creationId xmlns:a16="http://schemas.microsoft.com/office/drawing/2014/main" id="{7358ECC2-CE1B-D3AB-D38E-4DFE6AAAA4E6}"/>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8969351" y="1882659"/>
                <a:ext cx="1457297" cy="145729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xmlns:pslz="http://schemas.microsoft.com/office/powerpoint/2016/slidezoom">
        <mc:Choice Requires="pslz">
          <p:graphicFrame>
            <p:nvGraphicFramePr>
              <p:cNvPr id="11" name="Zoom de diapositive 10">
                <a:extLst>
                  <a:ext uri="{FF2B5EF4-FFF2-40B4-BE49-F238E27FC236}">
                    <a16:creationId xmlns:a16="http://schemas.microsoft.com/office/drawing/2014/main" id="{7E5D2633-BFB0-5514-DF76-9115B615AE3E}"/>
                  </a:ext>
                </a:extLst>
              </p:cNvPr>
              <p:cNvGraphicFramePr>
                <a:graphicFrameLocks noChangeAspect="1"/>
              </p:cNvGraphicFramePr>
              <p:nvPr>
                <p:extLst>
                  <p:ext uri="{D42A27DB-BD31-4B8C-83A1-F6EECF244321}">
                    <p14:modId xmlns:p14="http://schemas.microsoft.com/office/powerpoint/2010/main" val="1698390679"/>
                  </p:ext>
                </p:extLst>
              </p:nvPr>
            </p:nvGraphicFramePr>
            <p:xfrm>
              <a:off x="3419085" y="3866327"/>
              <a:ext cx="1467190" cy="1467190"/>
            </p:xfrm>
            <a:graphic>
              <a:graphicData uri="http://schemas.microsoft.com/office/powerpoint/2016/slidezoom">
                <pslz:sldZm>
                  <pslz:sldZmObj sldId="262" cId="2374009932">
                    <pslz:zmPr id="{46E37F12-0798-424D-A39C-720F523EDF61}"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1467190" cy="146719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11" name="Zoom de diapositive 10">
                <a:hlinkClick r:id="rId13" action="ppaction://hlinksldjump"/>
                <a:extLst>
                  <a:ext uri="{FF2B5EF4-FFF2-40B4-BE49-F238E27FC236}">
                    <a16:creationId xmlns:a16="http://schemas.microsoft.com/office/drawing/2014/main" id="{7E5D2633-BFB0-5514-DF76-9115B615AE3E}"/>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3419085" y="3866327"/>
                <a:ext cx="1467190" cy="146719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xmlns:pslz="http://schemas.microsoft.com/office/powerpoint/2016/slidezoom">
        <mc:Choice Requires="pslz">
          <p:graphicFrame>
            <p:nvGraphicFramePr>
              <p:cNvPr id="13" name="Zoom de diapositive 12">
                <a:extLst>
                  <a:ext uri="{FF2B5EF4-FFF2-40B4-BE49-F238E27FC236}">
                    <a16:creationId xmlns:a16="http://schemas.microsoft.com/office/drawing/2014/main" id="{1E604D8A-F00D-DC70-7538-EB740F85870A}"/>
                  </a:ext>
                </a:extLst>
              </p:cNvPr>
              <p:cNvGraphicFramePr>
                <a:graphicFrameLocks noChangeAspect="1"/>
              </p:cNvGraphicFramePr>
              <p:nvPr>
                <p:extLst>
                  <p:ext uri="{D42A27DB-BD31-4B8C-83A1-F6EECF244321}">
                    <p14:modId xmlns:p14="http://schemas.microsoft.com/office/powerpoint/2010/main" val="2442492735"/>
                  </p:ext>
                </p:extLst>
              </p:nvPr>
            </p:nvGraphicFramePr>
            <p:xfrm>
              <a:off x="7270180" y="3706047"/>
              <a:ext cx="1576610" cy="1576610"/>
            </p:xfrm>
            <a:graphic>
              <a:graphicData uri="http://schemas.microsoft.com/office/powerpoint/2016/slidezoom">
                <pslz:sldZm>
                  <pslz:sldZmObj sldId="261" cId="1952515837">
                    <pslz:zmPr id="{A47C7BAB-266C-4D70-8740-4F12B6319441}" returnToParent="0" imageType="cover" transitionDur="100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1576610" cy="157661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13" name="Zoom de diapositive 12">
                <a:hlinkClick r:id="rId16" action="ppaction://hlinksldjump"/>
                <a:extLst>
                  <a:ext uri="{FF2B5EF4-FFF2-40B4-BE49-F238E27FC236}">
                    <a16:creationId xmlns:a16="http://schemas.microsoft.com/office/drawing/2014/main" id="{1E604D8A-F00D-DC70-7538-EB740F85870A}"/>
                  </a:ext>
                </a:extLst>
              </p:cNvPr>
              <p:cNvPicPr>
                <a:picLocks noGrp="1" noRot="1" noChangeAspect="1" noMove="1" noResize="1" noEditPoints="1" noAdjustHandles="1" noChangeArrowheads="1" noChangeShapeType="1"/>
              </p:cNvPicPr>
              <p:nvPr/>
            </p:nvPicPr>
            <p:blipFill>
              <a:blip r:embed="rId17">
                <a:extLst>
                  <a:ext uri="{28A0092B-C50C-407E-A947-70E740481C1C}">
                    <a14:useLocalDpi xmlns:a14="http://schemas.microsoft.com/office/drawing/2010/main" val="0"/>
                  </a:ext>
                </a:extLst>
              </a:blip>
              <a:stretch>
                <a:fillRect/>
              </a:stretch>
            </p:blipFill>
            <p:spPr>
              <a:xfrm>
                <a:off x="7270180" y="3706047"/>
                <a:ext cx="1576610" cy="157661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p:sp>
        <p:nvSpPr>
          <p:cNvPr id="14" name="ZoneTexte 13">
            <a:extLst>
              <a:ext uri="{FF2B5EF4-FFF2-40B4-BE49-F238E27FC236}">
                <a16:creationId xmlns:a16="http://schemas.microsoft.com/office/drawing/2014/main" id="{D29EE84D-FB8A-9ED1-1F5D-5B15169D3E04}"/>
              </a:ext>
            </a:extLst>
          </p:cNvPr>
          <p:cNvSpPr txBox="1"/>
          <p:nvPr/>
        </p:nvSpPr>
        <p:spPr>
          <a:xfrm>
            <a:off x="1410910" y="3502550"/>
            <a:ext cx="1821732" cy="369332"/>
          </a:xfrm>
          <a:prstGeom prst="rect">
            <a:avLst/>
          </a:prstGeom>
          <a:noFill/>
        </p:spPr>
        <p:txBody>
          <a:bodyPr wrap="square" rtlCol="0">
            <a:spAutoFit/>
          </a:bodyPr>
          <a:lstStyle/>
          <a:p>
            <a:pPr algn="ctr"/>
            <a:r>
              <a:rPr lang="fr-FR" b="1"/>
              <a:t>Introduction</a:t>
            </a:r>
          </a:p>
        </p:txBody>
      </p:sp>
      <p:sp>
        <p:nvSpPr>
          <p:cNvPr id="15" name="ZoneTexte 14">
            <a:extLst>
              <a:ext uri="{FF2B5EF4-FFF2-40B4-BE49-F238E27FC236}">
                <a16:creationId xmlns:a16="http://schemas.microsoft.com/office/drawing/2014/main" id="{EF64DE9A-355D-2FB2-A6C1-100891908252}"/>
              </a:ext>
            </a:extLst>
          </p:cNvPr>
          <p:cNvSpPr txBox="1"/>
          <p:nvPr/>
        </p:nvSpPr>
        <p:spPr>
          <a:xfrm>
            <a:off x="4948843" y="3526127"/>
            <a:ext cx="2080182" cy="369332"/>
          </a:xfrm>
          <a:prstGeom prst="rect">
            <a:avLst/>
          </a:prstGeom>
          <a:noFill/>
        </p:spPr>
        <p:txBody>
          <a:bodyPr wrap="square" rtlCol="0">
            <a:spAutoFit/>
          </a:bodyPr>
          <a:lstStyle/>
          <a:p>
            <a:pPr algn="ctr"/>
            <a:r>
              <a:rPr lang="fr-FR" b="1"/>
              <a:t>I) Modélisation SID</a:t>
            </a:r>
          </a:p>
        </p:txBody>
      </p:sp>
      <p:sp>
        <p:nvSpPr>
          <p:cNvPr id="16" name="ZoneTexte 15">
            <a:extLst>
              <a:ext uri="{FF2B5EF4-FFF2-40B4-BE49-F238E27FC236}">
                <a16:creationId xmlns:a16="http://schemas.microsoft.com/office/drawing/2014/main" id="{ABDF10B6-AE0A-1B3A-9092-44221822DF4D}"/>
              </a:ext>
            </a:extLst>
          </p:cNvPr>
          <p:cNvSpPr txBox="1"/>
          <p:nvPr/>
        </p:nvSpPr>
        <p:spPr>
          <a:xfrm>
            <a:off x="3303482" y="5333517"/>
            <a:ext cx="1698396" cy="369332"/>
          </a:xfrm>
          <a:prstGeom prst="rect">
            <a:avLst/>
          </a:prstGeom>
          <a:noFill/>
        </p:spPr>
        <p:txBody>
          <a:bodyPr wrap="square" rtlCol="0">
            <a:spAutoFit/>
          </a:bodyPr>
          <a:lstStyle/>
          <a:p>
            <a:pPr algn="ctr"/>
            <a:r>
              <a:rPr lang="fr-FR" b="1"/>
              <a:t>III) Restitution</a:t>
            </a:r>
          </a:p>
        </p:txBody>
      </p:sp>
      <p:sp>
        <p:nvSpPr>
          <p:cNvPr id="17" name="ZoneTexte 16">
            <a:extLst>
              <a:ext uri="{FF2B5EF4-FFF2-40B4-BE49-F238E27FC236}">
                <a16:creationId xmlns:a16="http://schemas.microsoft.com/office/drawing/2014/main" id="{60AD6370-92DA-ECE3-D8FB-84FB0383601A}"/>
              </a:ext>
            </a:extLst>
          </p:cNvPr>
          <p:cNvSpPr txBox="1"/>
          <p:nvPr/>
        </p:nvSpPr>
        <p:spPr>
          <a:xfrm>
            <a:off x="8605100" y="3341461"/>
            <a:ext cx="2268719" cy="369332"/>
          </a:xfrm>
          <a:prstGeom prst="rect">
            <a:avLst/>
          </a:prstGeom>
          <a:noFill/>
        </p:spPr>
        <p:txBody>
          <a:bodyPr wrap="square" rtlCol="0">
            <a:spAutoFit/>
          </a:bodyPr>
          <a:lstStyle/>
          <a:p>
            <a:pPr algn="ctr"/>
            <a:r>
              <a:rPr lang="fr-FR" b="1"/>
              <a:t>II) Processus ETL</a:t>
            </a:r>
          </a:p>
        </p:txBody>
      </p:sp>
      <p:sp>
        <p:nvSpPr>
          <p:cNvPr id="18" name="ZoneTexte 17">
            <a:extLst>
              <a:ext uri="{FF2B5EF4-FFF2-40B4-BE49-F238E27FC236}">
                <a16:creationId xmlns:a16="http://schemas.microsoft.com/office/drawing/2014/main" id="{3F2B8D53-95F8-28C8-2ABD-02673CBB4E0A}"/>
              </a:ext>
            </a:extLst>
          </p:cNvPr>
          <p:cNvSpPr txBox="1"/>
          <p:nvPr/>
        </p:nvSpPr>
        <p:spPr>
          <a:xfrm>
            <a:off x="7147619" y="5314782"/>
            <a:ext cx="1821732" cy="369332"/>
          </a:xfrm>
          <a:prstGeom prst="rect">
            <a:avLst/>
          </a:prstGeom>
          <a:noFill/>
        </p:spPr>
        <p:txBody>
          <a:bodyPr wrap="square" rtlCol="0">
            <a:spAutoFit/>
          </a:bodyPr>
          <a:lstStyle/>
          <a:p>
            <a:pPr algn="ctr"/>
            <a:r>
              <a:rPr lang="fr-FR" b="1"/>
              <a:t>Conclusion</a:t>
            </a:r>
          </a:p>
        </p:txBody>
      </p:sp>
      <p:grpSp>
        <p:nvGrpSpPr>
          <p:cNvPr id="6" name="Groupe 5">
            <a:extLst>
              <a:ext uri="{FF2B5EF4-FFF2-40B4-BE49-F238E27FC236}">
                <a16:creationId xmlns:a16="http://schemas.microsoft.com/office/drawing/2014/main" id="{9313FAB7-FF73-6623-D637-AB6B0CE81A88}"/>
              </a:ext>
            </a:extLst>
          </p:cNvPr>
          <p:cNvGrpSpPr/>
          <p:nvPr/>
        </p:nvGrpSpPr>
        <p:grpSpPr>
          <a:xfrm>
            <a:off x="11021209" y="5116157"/>
            <a:ext cx="1017046" cy="1017046"/>
            <a:chOff x="11021209" y="5116157"/>
            <a:chExt cx="1017046" cy="1017046"/>
          </a:xfrm>
        </p:grpSpPr>
        <p:pic>
          <p:nvPicPr>
            <p:cNvPr id="1026" name="Picture 2" descr="Maillot Football Png, Vecteurs, PSD et Icônes Pour Téléchargement Gratuit |  Pngtree">
              <a:extLst>
                <a:ext uri="{FF2B5EF4-FFF2-40B4-BE49-F238E27FC236}">
                  <a16:creationId xmlns:a16="http://schemas.microsoft.com/office/drawing/2014/main" id="{FE8428B5-6E9D-D1E9-7435-94B0B31048F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AA06E313-97D4-FB64-AE73-08E63CB58F08}"/>
                </a:ext>
              </a:extLst>
            </p:cNvPr>
            <p:cNvSpPr txBox="1"/>
            <p:nvPr/>
          </p:nvSpPr>
          <p:spPr>
            <a:xfrm>
              <a:off x="11387194" y="5429256"/>
              <a:ext cx="328108" cy="369332"/>
            </a:xfrm>
            <a:prstGeom prst="rect">
              <a:avLst/>
            </a:prstGeom>
            <a:noFill/>
          </p:spPr>
          <p:txBody>
            <a:bodyPr wrap="square" rtlCol="0">
              <a:spAutoFit/>
            </a:bodyPr>
            <a:lstStyle/>
            <a:p>
              <a:r>
                <a:rPr lang="fr-FR" dirty="0">
                  <a:latin typeface="Amasis MT Pro Black" panose="020F0502020204030204" pitchFamily="18" charset="0"/>
                </a:rPr>
                <a:t>2</a:t>
              </a:r>
            </a:p>
          </p:txBody>
        </p:sp>
      </p:grpSp>
    </p:spTree>
    <p:extLst>
      <p:ext uri="{BB962C8B-B14F-4D97-AF65-F5344CB8AC3E}">
        <p14:creationId xmlns:p14="http://schemas.microsoft.com/office/powerpoint/2010/main" val="4042917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422E7-995F-D5E9-4986-05E09732A8DB}"/>
            </a:ext>
          </a:extLst>
        </p:cNvPr>
        <p:cNvGrpSpPr/>
        <p:nvPr/>
      </p:nvGrpSpPr>
      <p:grpSpPr>
        <a:xfrm>
          <a:off x="0" y="0"/>
          <a:ext cx="0" cy="0"/>
          <a:chOff x="0" y="0"/>
          <a:chExt cx="0" cy="0"/>
        </a:xfrm>
      </p:grpSpPr>
      <p:pic>
        <p:nvPicPr>
          <p:cNvPr id="7170" name="Picture 2" descr="Les 5 sports que vous pouvez cumuler avec le cyclisme - LABICYCLE">
            <a:extLst>
              <a:ext uri="{FF2B5EF4-FFF2-40B4-BE49-F238E27FC236}">
                <a16:creationId xmlns:a16="http://schemas.microsoft.com/office/drawing/2014/main" id="{497A4725-B174-DA3C-1EC1-7AE7419EA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2450"/>
            <a:ext cx="12192000" cy="503555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86A96F23-5DC7-107B-5BFA-58055ECF30AA}"/>
              </a:ext>
            </a:extLst>
          </p:cNvPr>
          <p:cNvSpPr txBox="1"/>
          <p:nvPr/>
        </p:nvSpPr>
        <p:spPr>
          <a:xfrm>
            <a:off x="3385793" y="197963"/>
            <a:ext cx="5420413" cy="461665"/>
          </a:xfrm>
          <a:prstGeom prst="rect">
            <a:avLst/>
          </a:prstGeom>
          <a:noFill/>
        </p:spPr>
        <p:txBody>
          <a:bodyPr wrap="square" rtlCol="0">
            <a:spAutoFit/>
          </a:bodyPr>
          <a:lstStyle/>
          <a:p>
            <a:pPr algn="ctr"/>
            <a:r>
              <a:rPr lang="fr-FR" sz="2400" b="1" u="sng"/>
              <a:t>Introduction</a:t>
            </a:r>
          </a:p>
        </p:txBody>
      </p:sp>
      <p:sp>
        <p:nvSpPr>
          <p:cNvPr id="5" name="ZoneTexte 4">
            <a:extLst>
              <a:ext uri="{FF2B5EF4-FFF2-40B4-BE49-F238E27FC236}">
                <a16:creationId xmlns:a16="http://schemas.microsoft.com/office/drawing/2014/main" id="{131C4EC0-906B-515A-A3EC-A168478016B9}"/>
              </a:ext>
            </a:extLst>
          </p:cNvPr>
          <p:cNvSpPr txBox="1"/>
          <p:nvPr/>
        </p:nvSpPr>
        <p:spPr>
          <a:xfrm>
            <a:off x="1425776" y="1420906"/>
            <a:ext cx="9980628" cy="523220"/>
          </a:xfrm>
          <a:prstGeom prst="rect">
            <a:avLst/>
          </a:prstGeom>
          <a:noFill/>
        </p:spPr>
        <p:txBody>
          <a:bodyPr wrap="square">
            <a:spAutoFit/>
          </a:bodyPr>
          <a:lstStyle/>
          <a:p>
            <a:r>
              <a:rPr lang="fr-FR" sz="2800" b="1" i="0" u="sng" strike="noStrike" baseline="0">
                <a:solidFill>
                  <a:srgbClr val="000000"/>
                </a:solidFill>
                <a:latin typeface="Times New Roman" panose="02020603050405020304" pitchFamily="18" charset="0"/>
              </a:rPr>
              <a:t>Quels sont les postes les plus décisifs dans les sports collectifs ? </a:t>
            </a:r>
            <a:endParaRPr lang="fr-FR" sz="2800" u="sng"/>
          </a:p>
        </p:txBody>
      </p:sp>
      <p:grpSp>
        <p:nvGrpSpPr>
          <p:cNvPr id="3" name="Groupe 2">
            <a:extLst>
              <a:ext uri="{FF2B5EF4-FFF2-40B4-BE49-F238E27FC236}">
                <a16:creationId xmlns:a16="http://schemas.microsoft.com/office/drawing/2014/main" id="{296934BF-F917-D044-E942-E5DCD0ACBAB2}"/>
              </a:ext>
            </a:extLst>
          </p:cNvPr>
          <p:cNvGrpSpPr/>
          <p:nvPr/>
        </p:nvGrpSpPr>
        <p:grpSpPr>
          <a:xfrm>
            <a:off x="10389358" y="4928571"/>
            <a:ext cx="1017046" cy="1017046"/>
            <a:chOff x="11021209" y="5116157"/>
            <a:chExt cx="1017046" cy="1017046"/>
          </a:xfrm>
        </p:grpSpPr>
        <p:pic>
          <p:nvPicPr>
            <p:cNvPr id="4" name="Picture 2" descr="Maillot Football Png, Vecteurs, PSD et Icônes Pour Téléchargement Gratuit |  Pngtree">
              <a:extLst>
                <a:ext uri="{FF2B5EF4-FFF2-40B4-BE49-F238E27FC236}">
                  <a16:creationId xmlns:a16="http://schemas.microsoft.com/office/drawing/2014/main" id="{E602FDD2-BA56-3F02-3186-04AF034E0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D26B1439-3151-F8C1-FAD5-3AAE35EA2AF3}"/>
                </a:ext>
              </a:extLst>
            </p:cNvPr>
            <p:cNvSpPr txBox="1"/>
            <p:nvPr/>
          </p:nvSpPr>
          <p:spPr>
            <a:xfrm>
              <a:off x="11387194" y="5429256"/>
              <a:ext cx="328108" cy="369332"/>
            </a:xfrm>
            <a:prstGeom prst="rect">
              <a:avLst/>
            </a:prstGeom>
            <a:noFill/>
          </p:spPr>
          <p:txBody>
            <a:bodyPr wrap="square" rtlCol="0">
              <a:spAutoFit/>
            </a:bodyPr>
            <a:lstStyle/>
            <a:p>
              <a:r>
                <a:rPr lang="fr-FR" dirty="0">
                  <a:latin typeface="Amasis MT Pro Black" panose="020F0502020204030204" pitchFamily="18" charset="0"/>
                </a:rPr>
                <a:t>3</a:t>
              </a:r>
            </a:p>
          </p:txBody>
        </p:sp>
      </p:grpSp>
    </p:spTree>
    <p:extLst>
      <p:ext uri="{BB962C8B-B14F-4D97-AF65-F5344CB8AC3E}">
        <p14:creationId xmlns:p14="http://schemas.microsoft.com/office/powerpoint/2010/main" val="998721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0FDD3-A2DA-A358-3CA1-CDFADCA5BCF9}"/>
            </a:ext>
          </a:extLst>
        </p:cNvPr>
        <p:cNvGrpSpPr/>
        <p:nvPr/>
      </p:nvGrpSpPr>
      <p:grpSpPr>
        <a:xfrm>
          <a:off x="0" y="0"/>
          <a:ext cx="0" cy="0"/>
          <a:chOff x="0" y="0"/>
          <a:chExt cx="0" cy="0"/>
        </a:xfrm>
      </p:grpSpPr>
      <p:pic>
        <p:nvPicPr>
          <p:cNvPr id="2062" name="Picture 14" descr="Fond Métallique Gris Argenté De Texture Photo stock - Image of highlight,  platine: 189568272">
            <a:extLst>
              <a:ext uri="{FF2B5EF4-FFF2-40B4-BE49-F238E27FC236}">
                <a16:creationId xmlns:a16="http://schemas.microsoft.com/office/drawing/2014/main" id="{7A834368-4FA6-3936-0358-BE5AE0E9EF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521" t="56410" b="1198"/>
          <a:stretch/>
        </p:blipFill>
        <p:spPr bwMode="auto">
          <a:xfrm>
            <a:off x="6098399" y="3428992"/>
            <a:ext cx="6091201" cy="34289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s de Fond Travail – Téléchargement gratuit sur Freepik">
            <a:extLst>
              <a:ext uri="{FF2B5EF4-FFF2-40B4-BE49-F238E27FC236}">
                <a16:creationId xmlns:a16="http://schemas.microsoft.com/office/drawing/2014/main" id="{722045BA-645C-6C73-1637-6C9C60F1B9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6" r="919" b="16409"/>
          <a:stretch/>
        </p:blipFill>
        <p:spPr bwMode="auto">
          <a:xfrm>
            <a:off x="0" y="-18248"/>
            <a:ext cx="6098399" cy="34472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23,561 Background Dimension Royalty-Free Images, Stock Photos &amp; Pictures |  Shutterstock">
            <a:extLst>
              <a:ext uri="{FF2B5EF4-FFF2-40B4-BE49-F238E27FC236}">
                <a16:creationId xmlns:a16="http://schemas.microsoft.com/office/drawing/2014/main" id="{E0EE9CBA-221E-2241-059C-600ABC48B0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8" t="1945" b="8054"/>
          <a:stretch/>
        </p:blipFill>
        <p:spPr bwMode="auto">
          <a:xfrm>
            <a:off x="2400" y="3428995"/>
            <a:ext cx="6095999" cy="3429004"/>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 21">
            <a:extLst>
              <a:ext uri="{FF2B5EF4-FFF2-40B4-BE49-F238E27FC236}">
                <a16:creationId xmlns:a16="http://schemas.microsoft.com/office/drawing/2014/main" id="{46B90C01-F915-9911-DD4B-57B0030CFE6F}"/>
              </a:ext>
            </a:extLst>
          </p:cNvPr>
          <p:cNvPicPr>
            <a:picLocks noChangeAspect="1"/>
          </p:cNvPicPr>
          <p:nvPr/>
        </p:nvPicPr>
        <p:blipFill>
          <a:blip r:embed="rId6"/>
          <a:srcRect b="15559"/>
          <a:stretch/>
        </p:blipFill>
        <p:spPr>
          <a:xfrm>
            <a:off x="6100800" y="-3"/>
            <a:ext cx="6091200" cy="3428998"/>
          </a:xfrm>
          <a:prstGeom prst="rect">
            <a:avLst/>
          </a:prstGeom>
        </p:spPr>
      </p:pic>
      <p:sp>
        <p:nvSpPr>
          <p:cNvPr id="2" name="ZoneTexte 1">
            <a:extLst>
              <a:ext uri="{FF2B5EF4-FFF2-40B4-BE49-F238E27FC236}">
                <a16:creationId xmlns:a16="http://schemas.microsoft.com/office/drawing/2014/main" id="{C322412A-5325-63AA-D5E8-62E396A083E8}"/>
              </a:ext>
            </a:extLst>
          </p:cNvPr>
          <p:cNvSpPr txBox="1"/>
          <p:nvPr/>
        </p:nvSpPr>
        <p:spPr>
          <a:xfrm>
            <a:off x="4474407" y="197963"/>
            <a:ext cx="3157246" cy="461665"/>
          </a:xfrm>
          <a:prstGeom prst="rect">
            <a:avLst/>
          </a:prstGeom>
          <a:noFill/>
        </p:spPr>
        <p:txBody>
          <a:bodyPr wrap="square" rtlCol="0">
            <a:spAutoFit/>
          </a:bodyPr>
          <a:lstStyle/>
          <a:p>
            <a:pPr algn="ctr"/>
            <a:r>
              <a:rPr lang="fr-FR" sz="2400" b="1" u="sng"/>
              <a:t>I) Modélisation SID</a:t>
            </a:r>
          </a:p>
        </p:txBody>
      </p:sp>
      <p:sp>
        <p:nvSpPr>
          <p:cNvPr id="4" name="ZoneTexte 3">
            <a:extLst>
              <a:ext uri="{FF2B5EF4-FFF2-40B4-BE49-F238E27FC236}">
                <a16:creationId xmlns:a16="http://schemas.microsoft.com/office/drawing/2014/main" id="{F1959E50-FF03-E2E2-3A30-8A6FD019A6A6}"/>
              </a:ext>
            </a:extLst>
          </p:cNvPr>
          <p:cNvSpPr txBox="1"/>
          <p:nvPr/>
        </p:nvSpPr>
        <p:spPr>
          <a:xfrm>
            <a:off x="8865028" y="3486390"/>
            <a:ext cx="921791" cy="369332"/>
          </a:xfrm>
          <a:prstGeom prst="rect">
            <a:avLst/>
          </a:prstGeom>
          <a:noFill/>
        </p:spPr>
        <p:txBody>
          <a:bodyPr wrap="square" rtlCol="0">
            <a:spAutoFit/>
          </a:bodyPr>
          <a:lstStyle/>
          <a:p>
            <a:pPr algn="ctr"/>
            <a:r>
              <a:rPr lang="fr-FR" b="1" u="sng"/>
              <a:t>Faits</a:t>
            </a:r>
          </a:p>
        </p:txBody>
      </p:sp>
      <p:sp>
        <p:nvSpPr>
          <p:cNvPr id="10" name="ZoneTexte 9">
            <a:extLst>
              <a:ext uri="{FF2B5EF4-FFF2-40B4-BE49-F238E27FC236}">
                <a16:creationId xmlns:a16="http://schemas.microsoft.com/office/drawing/2014/main" id="{E430440F-E7A8-43CF-DF55-799EBA388DF0}"/>
              </a:ext>
            </a:extLst>
          </p:cNvPr>
          <p:cNvSpPr txBox="1"/>
          <p:nvPr/>
        </p:nvSpPr>
        <p:spPr>
          <a:xfrm>
            <a:off x="2543640" y="-65555"/>
            <a:ext cx="1930767" cy="369332"/>
          </a:xfrm>
          <a:prstGeom prst="rect">
            <a:avLst/>
          </a:prstGeom>
          <a:noFill/>
        </p:spPr>
        <p:txBody>
          <a:bodyPr wrap="square">
            <a:spAutoFit/>
          </a:bodyPr>
          <a:lstStyle/>
          <a:p>
            <a:r>
              <a:rPr lang="fr-FR" b="1" u="sng"/>
              <a:t>Processus métier</a:t>
            </a:r>
          </a:p>
        </p:txBody>
      </p:sp>
      <p:sp>
        <p:nvSpPr>
          <p:cNvPr id="12" name="ZoneTexte 11">
            <a:extLst>
              <a:ext uri="{FF2B5EF4-FFF2-40B4-BE49-F238E27FC236}">
                <a16:creationId xmlns:a16="http://schemas.microsoft.com/office/drawing/2014/main" id="{8956D906-76A1-DE8A-200F-2C959A860D8C}"/>
              </a:ext>
            </a:extLst>
          </p:cNvPr>
          <p:cNvSpPr txBox="1"/>
          <p:nvPr/>
        </p:nvSpPr>
        <p:spPr>
          <a:xfrm>
            <a:off x="8672961" y="197963"/>
            <a:ext cx="1305927" cy="369332"/>
          </a:xfrm>
          <a:prstGeom prst="rect">
            <a:avLst/>
          </a:prstGeom>
          <a:noFill/>
        </p:spPr>
        <p:txBody>
          <a:bodyPr wrap="square">
            <a:spAutoFit/>
          </a:bodyPr>
          <a:lstStyle/>
          <a:p>
            <a:r>
              <a:rPr lang="fr-FR" b="1" u="sng"/>
              <a:t>Granularité</a:t>
            </a:r>
          </a:p>
        </p:txBody>
      </p:sp>
      <p:sp>
        <p:nvSpPr>
          <p:cNvPr id="14" name="ZoneTexte 13">
            <a:extLst>
              <a:ext uri="{FF2B5EF4-FFF2-40B4-BE49-F238E27FC236}">
                <a16:creationId xmlns:a16="http://schemas.microsoft.com/office/drawing/2014/main" id="{DB01FB39-9CCB-139A-D402-6F7A578E3B03}"/>
              </a:ext>
            </a:extLst>
          </p:cNvPr>
          <p:cNvSpPr txBox="1"/>
          <p:nvPr/>
        </p:nvSpPr>
        <p:spPr>
          <a:xfrm>
            <a:off x="1974437" y="3549860"/>
            <a:ext cx="2147124" cy="369332"/>
          </a:xfrm>
          <a:prstGeom prst="rect">
            <a:avLst/>
          </a:prstGeom>
          <a:noFill/>
        </p:spPr>
        <p:txBody>
          <a:bodyPr wrap="square">
            <a:spAutoFit/>
          </a:bodyPr>
          <a:lstStyle/>
          <a:p>
            <a:pPr algn="ctr"/>
            <a:r>
              <a:rPr lang="fr-FR" b="1" u="sng">
                <a:solidFill>
                  <a:schemeClr val="bg1"/>
                </a:solidFill>
              </a:rPr>
              <a:t>Dimensions</a:t>
            </a:r>
          </a:p>
        </p:txBody>
      </p:sp>
      <p:sp>
        <p:nvSpPr>
          <p:cNvPr id="3" name="ZoneTexte 2">
            <a:extLst>
              <a:ext uri="{FF2B5EF4-FFF2-40B4-BE49-F238E27FC236}">
                <a16:creationId xmlns:a16="http://schemas.microsoft.com/office/drawing/2014/main" id="{29C4E63D-BA13-6731-DD55-2954130DDB95}"/>
              </a:ext>
            </a:extLst>
          </p:cNvPr>
          <p:cNvSpPr txBox="1"/>
          <p:nvPr/>
        </p:nvSpPr>
        <p:spPr>
          <a:xfrm>
            <a:off x="2594065" y="1013555"/>
            <a:ext cx="3054992" cy="923330"/>
          </a:xfrm>
          <a:prstGeom prst="rect">
            <a:avLst/>
          </a:prstGeom>
          <a:noFill/>
        </p:spPr>
        <p:txBody>
          <a:bodyPr wrap="square">
            <a:spAutoFit/>
          </a:bodyPr>
          <a:lstStyle/>
          <a:p>
            <a:r>
              <a:rPr lang="fr-FR"/>
              <a:t>Analyse des performances de joueurs dans des compétitions de très haut niveau</a:t>
            </a:r>
          </a:p>
        </p:txBody>
      </p:sp>
      <p:sp>
        <p:nvSpPr>
          <p:cNvPr id="9" name="ZoneTexte 8">
            <a:extLst>
              <a:ext uri="{FF2B5EF4-FFF2-40B4-BE49-F238E27FC236}">
                <a16:creationId xmlns:a16="http://schemas.microsoft.com/office/drawing/2014/main" id="{16B0ADA6-5951-2249-6A47-F988FD124A91}"/>
              </a:ext>
            </a:extLst>
          </p:cNvPr>
          <p:cNvSpPr txBox="1"/>
          <p:nvPr/>
        </p:nvSpPr>
        <p:spPr>
          <a:xfrm>
            <a:off x="2594065" y="2079185"/>
            <a:ext cx="3054992" cy="923330"/>
          </a:xfrm>
          <a:prstGeom prst="rect">
            <a:avLst/>
          </a:prstGeom>
          <a:noFill/>
        </p:spPr>
        <p:txBody>
          <a:bodyPr wrap="square">
            <a:spAutoFit/>
          </a:bodyPr>
          <a:lstStyle/>
          <a:p>
            <a:r>
              <a:rPr lang="fr-FR"/>
              <a:t>Analyses qui peuvent aider à prioriser les postes à recruter pour renforcer une équipe </a:t>
            </a:r>
          </a:p>
        </p:txBody>
      </p:sp>
      <p:sp>
        <p:nvSpPr>
          <p:cNvPr id="11" name="ZoneTexte 10">
            <a:extLst>
              <a:ext uri="{FF2B5EF4-FFF2-40B4-BE49-F238E27FC236}">
                <a16:creationId xmlns:a16="http://schemas.microsoft.com/office/drawing/2014/main" id="{B3D81A3B-B045-1442-BE9F-CB8719377A94}"/>
              </a:ext>
            </a:extLst>
          </p:cNvPr>
          <p:cNvSpPr txBox="1"/>
          <p:nvPr/>
        </p:nvSpPr>
        <p:spPr>
          <a:xfrm>
            <a:off x="6487120" y="641440"/>
            <a:ext cx="3491768" cy="3139321"/>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fr-FR" b="1" dirty="0"/>
              <a:t>Granularité de transaction</a:t>
            </a:r>
          </a:p>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r>
              <a:rPr lang="fr-FR" b="1" dirty="0"/>
              <a:t>Données collectées une fois pour l’ensemble d’une saison</a:t>
            </a:r>
            <a:endParaRPr lang="fr-FR" b="1" dirty="0">
              <a:ea typeface="Calibri" panose="020F0502020204030204"/>
              <a:cs typeface="Calibri" panose="020F0502020204030204"/>
            </a:endParaRPr>
          </a:p>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r>
              <a:rPr lang="fr-FR" b="1" dirty="0">
                <a:solidFill>
                  <a:srgbClr val="000000"/>
                </a:solidFill>
              </a:rPr>
              <a:t>P</a:t>
            </a:r>
            <a:r>
              <a:rPr lang="fr-FR" sz="1800" b="1" i="0" u="none" strike="noStrike" baseline="0" dirty="0">
                <a:solidFill>
                  <a:srgbClr val="000000"/>
                </a:solidFill>
              </a:rPr>
              <a:t>as de mise à jour et la date de la transaction est la date de fin de saison, qui est en 2023 </a:t>
            </a:r>
            <a:endParaRPr lang="fr-FR" b="1" dirty="0"/>
          </a:p>
          <a:p>
            <a:pPr marL="285750" indent="-285750">
              <a:buFont typeface="Arial" panose="020B0604020202020204" pitchFamily="34" charset="0"/>
              <a:buChar char="•"/>
            </a:pPr>
            <a:endParaRPr lang="fr-FR" b="1" dirty="0"/>
          </a:p>
        </p:txBody>
      </p:sp>
      <p:sp>
        <p:nvSpPr>
          <p:cNvPr id="17" name="ZoneTexte 16">
            <a:extLst>
              <a:ext uri="{FF2B5EF4-FFF2-40B4-BE49-F238E27FC236}">
                <a16:creationId xmlns:a16="http://schemas.microsoft.com/office/drawing/2014/main" id="{F99670F0-4DB9-E4E0-DEB4-175EF0B4BE1D}"/>
              </a:ext>
            </a:extLst>
          </p:cNvPr>
          <p:cNvSpPr txBox="1"/>
          <p:nvPr/>
        </p:nvSpPr>
        <p:spPr>
          <a:xfrm>
            <a:off x="119428" y="3855722"/>
            <a:ext cx="2337906" cy="2862322"/>
          </a:xfrm>
          <a:prstGeom prst="rect">
            <a:avLst/>
          </a:prstGeom>
          <a:noFill/>
        </p:spPr>
        <p:txBody>
          <a:bodyPr wrap="square">
            <a:spAutoFit/>
          </a:bodyPr>
          <a:lstStyle/>
          <a:p>
            <a:pPr algn="ctr"/>
            <a:r>
              <a:rPr lang="fr-FR" b="1" u="sng">
                <a:solidFill>
                  <a:schemeClr val="bg1"/>
                </a:solidFill>
              </a:rPr>
              <a:t>Football</a:t>
            </a:r>
          </a:p>
          <a:p>
            <a:pPr marL="285750" indent="-285750">
              <a:buFont typeface="Wingdings" panose="05000000000000000000" pitchFamily="2" charset="2"/>
              <a:buChar char="Ø"/>
            </a:pPr>
            <a:r>
              <a:rPr lang="fr-FR" b="1">
                <a:solidFill>
                  <a:schemeClr val="bg1"/>
                </a:solidFill>
              </a:rPr>
              <a:t>Tirs</a:t>
            </a:r>
          </a:p>
          <a:p>
            <a:pPr marL="285750" indent="-285750">
              <a:buFont typeface="Wingdings" panose="05000000000000000000" pitchFamily="2" charset="2"/>
              <a:buChar char="Ø"/>
            </a:pPr>
            <a:r>
              <a:rPr lang="fr-FR" b="1">
                <a:solidFill>
                  <a:schemeClr val="bg1"/>
                </a:solidFill>
              </a:rPr>
              <a:t>Passes </a:t>
            </a:r>
          </a:p>
          <a:p>
            <a:pPr marL="285750" indent="-285750">
              <a:buFont typeface="Wingdings" panose="05000000000000000000" pitchFamily="2" charset="2"/>
              <a:buChar char="Ø"/>
            </a:pPr>
            <a:r>
              <a:rPr lang="fr-FR" b="1">
                <a:solidFill>
                  <a:schemeClr val="bg1"/>
                </a:solidFill>
              </a:rPr>
              <a:t>Dribbles</a:t>
            </a:r>
          </a:p>
          <a:p>
            <a:pPr marL="285750" indent="-285750">
              <a:buFont typeface="Wingdings" panose="05000000000000000000" pitchFamily="2" charset="2"/>
              <a:buChar char="Ø"/>
            </a:pPr>
            <a:r>
              <a:rPr lang="fr-FR" b="1">
                <a:solidFill>
                  <a:schemeClr val="bg1"/>
                </a:solidFill>
              </a:rPr>
              <a:t>Défense</a:t>
            </a:r>
          </a:p>
          <a:p>
            <a:pPr marL="285750" indent="-285750">
              <a:buFont typeface="Wingdings" panose="05000000000000000000" pitchFamily="2" charset="2"/>
              <a:buChar char="Ø"/>
            </a:pPr>
            <a:r>
              <a:rPr lang="fr-FR" b="1">
                <a:solidFill>
                  <a:schemeClr val="bg1"/>
                </a:solidFill>
              </a:rPr>
              <a:t>Erreurs du joueur</a:t>
            </a:r>
          </a:p>
          <a:p>
            <a:pPr marL="285750" indent="-285750">
              <a:buFont typeface="Wingdings" panose="05000000000000000000" pitchFamily="2" charset="2"/>
              <a:buChar char="Ø"/>
            </a:pPr>
            <a:r>
              <a:rPr lang="fr-FR" b="1">
                <a:solidFill>
                  <a:schemeClr val="bg1"/>
                </a:solidFill>
              </a:rPr>
              <a:t>Championnat</a:t>
            </a:r>
          </a:p>
          <a:p>
            <a:pPr marL="285750" indent="-285750">
              <a:buFont typeface="Wingdings" panose="05000000000000000000" pitchFamily="2" charset="2"/>
              <a:buChar char="Ø"/>
            </a:pPr>
            <a:r>
              <a:rPr lang="fr-FR" b="1">
                <a:solidFill>
                  <a:schemeClr val="bg1"/>
                </a:solidFill>
              </a:rPr>
              <a:t>Equipe </a:t>
            </a:r>
          </a:p>
          <a:p>
            <a:pPr marL="285750" indent="-285750">
              <a:buFont typeface="Wingdings" panose="05000000000000000000" pitchFamily="2" charset="2"/>
              <a:buChar char="Ø"/>
            </a:pPr>
            <a:r>
              <a:rPr lang="fr-FR" b="1">
                <a:solidFill>
                  <a:schemeClr val="bg1"/>
                </a:solidFill>
              </a:rPr>
              <a:t>Poste</a:t>
            </a:r>
          </a:p>
          <a:p>
            <a:pPr marL="285750" indent="-285750">
              <a:buFont typeface="Wingdings" panose="05000000000000000000" pitchFamily="2" charset="2"/>
              <a:buChar char="Ø"/>
            </a:pPr>
            <a:endParaRPr lang="fr-FR" b="1">
              <a:solidFill>
                <a:schemeClr val="bg1"/>
              </a:solidFill>
            </a:endParaRPr>
          </a:p>
        </p:txBody>
      </p:sp>
      <p:sp>
        <p:nvSpPr>
          <p:cNvPr id="18" name="ZoneTexte 17">
            <a:extLst>
              <a:ext uri="{FF2B5EF4-FFF2-40B4-BE49-F238E27FC236}">
                <a16:creationId xmlns:a16="http://schemas.microsoft.com/office/drawing/2014/main" id="{5D96388A-3F9C-A26F-00E4-71C65586D61F}"/>
              </a:ext>
            </a:extLst>
          </p:cNvPr>
          <p:cNvSpPr txBox="1"/>
          <p:nvPr/>
        </p:nvSpPr>
        <p:spPr>
          <a:xfrm>
            <a:off x="2212938" y="4105696"/>
            <a:ext cx="1773573" cy="2031325"/>
          </a:xfrm>
          <a:prstGeom prst="rect">
            <a:avLst/>
          </a:prstGeom>
          <a:noFill/>
        </p:spPr>
        <p:txBody>
          <a:bodyPr wrap="square">
            <a:spAutoFit/>
          </a:bodyPr>
          <a:lstStyle/>
          <a:p>
            <a:pPr algn="ctr"/>
            <a:r>
              <a:rPr lang="fr-FR" b="1" u="sng">
                <a:solidFill>
                  <a:schemeClr val="bg1"/>
                </a:solidFill>
              </a:rPr>
              <a:t>Basketball</a:t>
            </a:r>
          </a:p>
          <a:p>
            <a:pPr marL="285750" indent="-285750">
              <a:buFont typeface="Wingdings" panose="05000000000000000000" pitchFamily="2" charset="2"/>
              <a:buChar char="v"/>
            </a:pPr>
            <a:r>
              <a:rPr lang="fr-FR" b="1">
                <a:solidFill>
                  <a:schemeClr val="bg1"/>
                </a:solidFill>
              </a:rPr>
              <a:t>Classement équipe</a:t>
            </a:r>
          </a:p>
          <a:p>
            <a:pPr marL="285750" indent="-285750">
              <a:buFont typeface="Wingdings" panose="05000000000000000000" pitchFamily="2" charset="2"/>
              <a:buChar char="v"/>
            </a:pPr>
            <a:r>
              <a:rPr lang="fr-FR" b="1">
                <a:solidFill>
                  <a:schemeClr val="bg1"/>
                </a:solidFill>
              </a:rPr>
              <a:t>Stat ATQ</a:t>
            </a:r>
          </a:p>
          <a:p>
            <a:pPr marL="285750" indent="-285750">
              <a:buFont typeface="Wingdings" panose="05000000000000000000" pitchFamily="2" charset="2"/>
              <a:buChar char="v"/>
            </a:pPr>
            <a:r>
              <a:rPr lang="fr-FR" b="1">
                <a:solidFill>
                  <a:schemeClr val="bg1"/>
                </a:solidFill>
              </a:rPr>
              <a:t>Stat DEF</a:t>
            </a:r>
          </a:p>
          <a:p>
            <a:pPr marL="285750" indent="-285750">
              <a:buFont typeface="Wingdings" panose="05000000000000000000" pitchFamily="2" charset="2"/>
              <a:buChar char="v"/>
            </a:pPr>
            <a:r>
              <a:rPr lang="fr-FR" b="1">
                <a:solidFill>
                  <a:schemeClr val="bg1"/>
                </a:solidFill>
              </a:rPr>
              <a:t>Poste</a:t>
            </a:r>
          </a:p>
          <a:p>
            <a:pPr marL="285750" indent="-285750">
              <a:buFont typeface="Wingdings" panose="05000000000000000000" pitchFamily="2" charset="2"/>
              <a:buChar char="v"/>
            </a:pPr>
            <a:r>
              <a:rPr lang="fr-FR" b="1">
                <a:solidFill>
                  <a:schemeClr val="bg1"/>
                </a:solidFill>
              </a:rPr>
              <a:t>Equipe</a:t>
            </a:r>
          </a:p>
        </p:txBody>
      </p:sp>
      <p:sp>
        <p:nvSpPr>
          <p:cNvPr id="19" name="ZoneTexte 18">
            <a:extLst>
              <a:ext uri="{FF2B5EF4-FFF2-40B4-BE49-F238E27FC236}">
                <a16:creationId xmlns:a16="http://schemas.microsoft.com/office/drawing/2014/main" id="{9FD896CD-6F08-FDA7-D1CF-7C0E5AD8AE0D}"/>
              </a:ext>
            </a:extLst>
          </p:cNvPr>
          <p:cNvSpPr txBox="1"/>
          <p:nvPr/>
        </p:nvSpPr>
        <p:spPr>
          <a:xfrm>
            <a:off x="4353877" y="4105696"/>
            <a:ext cx="1444477" cy="2308324"/>
          </a:xfrm>
          <a:prstGeom prst="rect">
            <a:avLst/>
          </a:prstGeom>
          <a:noFill/>
        </p:spPr>
        <p:txBody>
          <a:bodyPr wrap="square">
            <a:spAutoFit/>
          </a:bodyPr>
          <a:lstStyle/>
          <a:p>
            <a:pPr algn="ctr"/>
            <a:r>
              <a:rPr lang="fr-FR" b="1" u="sng">
                <a:solidFill>
                  <a:schemeClr val="bg1"/>
                </a:solidFill>
              </a:rPr>
              <a:t>Volleyball </a:t>
            </a:r>
          </a:p>
          <a:p>
            <a:pPr marL="285750" indent="-285750">
              <a:buFont typeface="Wingdings" panose="05000000000000000000" pitchFamily="2" charset="2"/>
              <a:buChar char="q"/>
            </a:pPr>
            <a:r>
              <a:rPr lang="fr-FR" b="1">
                <a:solidFill>
                  <a:schemeClr val="bg1"/>
                </a:solidFill>
              </a:rPr>
              <a:t>Attaque</a:t>
            </a:r>
          </a:p>
          <a:p>
            <a:pPr marL="285750" indent="-285750">
              <a:buFont typeface="Wingdings" panose="05000000000000000000" pitchFamily="2" charset="2"/>
              <a:buChar char="q"/>
            </a:pPr>
            <a:r>
              <a:rPr lang="fr-FR" b="1">
                <a:solidFill>
                  <a:schemeClr val="bg1"/>
                </a:solidFill>
              </a:rPr>
              <a:t>Block</a:t>
            </a:r>
          </a:p>
          <a:p>
            <a:pPr marL="285750" indent="-285750">
              <a:buFont typeface="Wingdings" panose="05000000000000000000" pitchFamily="2" charset="2"/>
              <a:buChar char="q"/>
            </a:pPr>
            <a:r>
              <a:rPr lang="fr-FR" b="1">
                <a:solidFill>
                  <a:schemeClr val="bg1"/>
                </a:solidFill>
              </a:rPr>
              <a:t>Service</a:t>
            </a:r>
          </a:p>
          <a:p>
            <a:pPr marL="285750" indent="-285750">
              <a:buFont typeface="Wingdings" panose="05000000000000000000" pitchFamily="2" charset="2"/>
              <a:buChar char="q"/>
            </a:pPr>
            <a:r>
              <a:rPr lang="fr-FR" b="1">
                <a:solidFill>
                  <a:schemeClr val="bg1"/>
                </a:solidFill>
              </a:rPr>
              <a:t>Passeur</a:t>
            </a:r>
          </a:p>
          <a:p>
            <a:pPr marL="285750" indent="-285750">
              <a:buFont typeface="Wingdings" panose="05000000000000000000" pitchFamily="2" charset="2"/>
              <a:buChar char="q"/>
            </a:pPr>
            <a:r>
              <a:rPr lang="fr-FR" b="1">
                <a:solidFill>
                  <a:schemeClr val="bg1"/>
                </a:solidFill>
              </a:rPr>
              <a:t>Sauvetage</a:t>
            </a:r>
          </a:p>
          <a:p>
            <a:pPr marL="285750" indent="-285750">
              <a:buFont typeface="Wingdings" panose="05000000000000000000" pitchFamily="2" charset="2"/>
              <a:buChar char="q"/>
            </a:pPr>
            <a:r>
              <a:rPr lang="fr-FR" b="1">
                <a:solidFill>
                  <a:schemeClr val="bg1"/>
                </a:solidFill>
              </a:rPr>
              <a:t>Réception</a:t>
            </a:r>
          </a:p>
          <a:p>
            <a:pPr marL="285750" indent="-285750">
              <a:buFont typeface="Wingdings" panose="05000000000000000000" pitchFamily="2" charset="2"/>
              <a:buChar char="q"/>
            </a:pPr>
            <a:r>
              <a:rPr lang="fr-FR" b="1">
                <a:solidFill>
                  <a:schemeClr val="bg1"/>
                </a:solidFill>
              </a:rPr>
              <a:t>Poste</a:t>
            </a:r>
          </a:p>
        </p:txBody>
      </p:sp>
      <p:sp>
        <p:nvSpPr>
          <p:cNvPr id="20" name="ZoneTexte 19">
            <a:extLst>
              <a:ext uri="{FF2B5EF4-FFF2-40B4-BE49-F238E27FC236}">
                <a16:creationId xmlns:a16="http://schemas.microsoft.com/office/drawing/2014/main" id="{7AF59B84-773B-1395-30D9-36EB267555BF}"/>
              </a:ext>
            </a:extLst>
          </p:cNvPr>
          <p:cNvSpPr txBox="1"/>
          <p:nvPr/>
        </p:nvSpPr>
        <p:spPr>
          <a:xfrm>
            <a:off x="6662192" y="4088623"/>
            <a:ext cx="1930767" cy="923330"/>
          </a:xfrm>
          <a:prstGeom prst="rect">
            <a:avLst/>
          </a:prstGeom>
          <a:noFill/>
        </p:spPr>
        <p:txBody>
          <a:bodyPr wrap="square">
            <a:spAutoFit/>
          </a:bodyPr>
          <a:lstStyle/>
          <a:p>
            <a:r>
              <a:rPr lang="fr-FR" b="1"/>
              <a:t>Pour chaque sport c’est la table de joueur</a:t>
            </a:r>
          </a:p>
        </p:txBody>
      </p:sp>
      <p:sp>
        <p:nvSpPr>
          <p:cNvPr id="21" name="ZoneTexte 20">
            <a:extLst>
              <a:ext uri="{FF2B5EF4-FFF2-40B4-BE49-F238E27FC236}">
                <a16:creationId xmlns:a16="http://schemas.microsoft.com/office/drawing/2014/main" id="{6B4D48D5-F2F4-9C3C-EBA0-4D82603F5BC6}"/>
              </a:ext>
            </a:extLst>
          </p:cNvPr>
          <p:cNvSpPr txBox="1"/>
          <p:nvPr/>
        </p:nvSpPr>
        <p:spPr>
          <a:xfrm>
            <a:off x="8840370" y="5147758"/>
            <a:ext cx="3053983" cy="1477328"/>
          </a:xfrm>
          <a:prstGeom prst="rect">
            <a:avLst/>
          </a:prstGeom>
          <a:noFill/>
        </p:spPr>
        <p:txBody>
          <a:bodyPr wrap="square">
            <a:spAutoFit/>
          </a:bodyPr>
          <a:lstStyle/>
          <a:p>
            <a:r>
              <a:rPr lang="fr-FR" b="1"/>
              <a:t>Permet après de pondérer les résultats par poste mais les différents indicateurs sont liés aux joueurs en eux-mêmes de base</a:t>
            </a:r>
          </a:p>
        </p:txBody>
      </p:sp>
      <p:grpSp>
        <p:nvGrpSpPr>
          <p:cNvPr id="5" name="Groupe 4">
            <a:extLst>
              <a:ext uri="{FF2B5EF4-FFF2-40B4-BE49-F238E27FC236}">
                <a16:creationId xmlns:a16="http://schemas.microsoft.com/office/drawing/2014/main" id="{B4DD47EC-00E7-3A18-76EE-3B357969319E}"/>
              </a:ext>
            </a:extLst>
          </p:cNvPr>
          <p:cNvGrpSpPr/>
          <p:nvPr/>
        </p:nvGrpSpPr>
        <p:grpSpPr>
          <a:xfrm>
            <a:off x="11089014" y="119111"/>
            <a:ext cx="1017046" cy="1017046"/>
            <a:chOff x="11021209" y="5116157"/>
            <a:chExt cx="1017046" cy="1017046"/>
          </a:xfrm>
        </p:grpSpPr>
        <p:pic>
          <p:nvPicPr>
            <p:cNvPr id="6" name="Picture 2" descr="Maillot Football Png, Vecteurs, PSD et Icônes Pour Téléchargement Gratuit |  Pngtree">
              <a:extLst>
                <a:ext uri="{FF2B5EF4-FFF2-40B4-BE49-F238E27FC236}">
                  <a16:creationId xmlns:a16="http://schemas.microsoft.com/office/drawing/2014/main" id="{2A8538F1-D556-941C-B91E-701068A47A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A8E1E313-1468-3A6E-648E-C3CA13EECC8D}"/>
                </a:ext>
              </a:extLst>
            </p:cNvPr>
            <p:cNvSpPr txBox="1"/>
            <p:nvPr/>
          </p:nvSpPr>
          <p:spPr>
            <a:xfrm>
              <a:off x="11387194" y="5429256"/>
              <a:ext cx="328108" cy="369332"/>
            </a:xfrm>
            <a:prstGeom prst="rect">
              <a:avLst/>
            </a:prstGeom>
            <a:noFill/>
          </p:spPr>
          <p:txBody>
            <a:bodyPr wrap="square" rtlCol="0">
              <a:spAutoFit/>
            </a:bodyPr>
            <a:lstStyle/>
            <a:p>
              <a:r>
                <a:rPr lang="fr-FR" dirty="0">
                  <a:latin typeface="Amasis MT Pro Black" panose="020F0502020204030204" pitchFamily="18" charset="0"/>
                </a:rPr>
                <a:t>4</a:t>
              </a:r>
            </a:p>
          </p:txBody>
        </p:sp>
      </p:grpSp>
    </p:spTree>
    <p:extLst>
      <p:ext uri="{BB962C8B-B14F-4D97-AF65-F5344CB8AC3E}">
        <p14:creationId xmlns:p14="http://schemas.microsoft.com/office/powerpoint/2010/main" val="3034792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A9E4A-4245-2E6B-9B2A-A9BF7F222F75}"/>
            </a:ext>
          </a:extLst>
        </p:cNvPr>
        <p:cNvGrpSpPr/>
        <p:nvPr/>
      </p:nvGrpSpPr>
      <p:grpSpPr>
        <a:xfrm>
          <a:off x="0" y="0"/>
          <a:ext cx="0" cy="0"/>
          <a:chOff x="0" y="0"/>
          <a:chExt cx="0" cy="0"/>
        </a:xfrm>
      </p:grpSpPr>
      <p:pic>
        <p:nvPicPr>
          <p:cNvPr id="4" name="Picture 3" descr="17000+ Haute résolution Des sports Fonds de bannière pour le téléchargement  gratuit">
            <a:extLst>
              <a:ext uri="{FF2B5EF4-FFF2-40B4-BE49-F238E27FC236}">
                <a16:creationId xmlns:a16="http://schemas.microsoft.com/office/drawing/2014/main" id="{29C9C339-990F-C9C6-45E6-F1121CD0CA68}"/>
              </a:ext>
            </a:extLst>
          </p:cNvPr>
          <p:cNvPicPr>
            <a:picLocks noChangeAspect="1"/>
          </p:cNvPicPr>
          <p:nvPr/>
        </p:nvPicPr>
        <p:blipFill>
          <a:blip r:embed="rId2"/>
          <a:srcRect l="22574" t="158" r="-69"/>
          <a:stretch/>
        </p:blipFill>
        <p:spPr>
          <a:xfrm>
            <a:off x="2177" y="-2450"/>
            <a:ext cx="12198421" cy="6860696"/>
          </a:xfrm>
          <a:prstGeom prst="rect">
            <a:avLst/>
          </a:prstGeom>
        </p:spPr>
      </p:pic>
      <p:sp>
        <p:nvSpPr>
          <p:cNvPr id="2" name="ZoneTexte 1">
            <a:extLst>
              <a:ext uri="{FF2B5EF4-FFF2-40B4-BE49-F238E27FC236}">
                <a16:creationId xmlns:a16="http://schemas.microsoft.com/office/drawing/2014/main" id="{D611B3AE-E791-6CB4-850B-6A835503E0A3}"/>
              </a:ext>
            </a:extLst>
          </p:cNvPr>
          <p:cNvSpPr txBox="1"/>
          <p:nvPr/>
        </p:nvSpPr>
        <p:spPr>
          <a:xfrm>
            <a:off x="3385793" y="197963"/>
            <a:ext cx="5420413" cy="461665"/>
          </a:xfrm>
          <a:prstGeom prst="rect">
            <a:avLst/>
          </a:prstGeom>
          <a:noFill/>
        </p:spPr>
        <p:txBody>
          <a:bodyPr wrap="square" rtlCol="0">
            <a:spAutoFit/>
          </a:bodyPr>
          <a:lstStyle/>
          <a:p>
            <a:pPr algn="ctr"/>
            <a:r>
              <a:rPr lang="fr-FR" sz="2400" b="1" u="sng"/>
              <a:t>II) Processus ETL</a:t>
            </a:r>
          </a:p>
        </p:txBody>
      </p:sp>
      <mc:AlternateContent xmlns:mc="http://schemas.openxmlformats.org/markup-compatibility/2006">
        <mc:Choice xmlns:pslz="http://schemas.microsoft.com/office/powerpoint/2016/slidezoom" Requires="pslz">
          <p:graphicFrame>
            <p:nvGraphicFramePr>
              <p:cNvPr id="5" name="Zoom de diapositive 4">
                <a:extLst>
                  <a:ext uri="{FF2B5EF4-FFF2-40B4-BE49-F238E27FC236}">
                    <a16:creationId xmlns:a16="http://schemas.microsoft.com/office/drawing/2014/main" id="{E7FB6419-E038-2155-79B4-D1D70D1B9F04}"/>
                  </a:ext>
                </a:extLst>
              </p:cNvPr>
              <p:cNvGraphicFramePr>
                <a:graphicFrameLocks noChangeAspect="1"/>
              </p:cNvGraphicFramePr>
              <p:nvPr>
                <p:extLst>
                  <p:ext uri="{D42A27DB-BD31-4B8C-83A1-F6EECF244321}">
                    <p14:modId xmlns:p14="http://schemas.microsoft.com/office/powerpoint/2010/main" val="3153961242"/>
                  </p:ext>
                </p:extLst>
              </p:nvPr>
            </p:nvGraphicFramePr>
            <p:xfrm>
              <a:off x="1093163" y="1050796"/>
              <a:ext cx="1272620" cy="1272620"/>
            </p:xfrm>
            <a:graphic>
              <a:graphicData uri="http://schemas.microsoft.com/office/powerpoint/2016/slidezoom">
                <pslz:sldZm>
                  <pslz:sldZmObj sldId="265" cId="2876443203">
                    <pslz:zmPr id="{08D26BDB-81E4-469D-807D-88C51974B404}"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1272620" cy="127262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p:pic>
            <p:nvPicPr>
              <p:cNvPr id="5" name="Zoom de diapositive 4">
                <a:hlinkClick r:id="rId4" action="ppaction://hlinksldjump"/>
                <a:extLst>
                  <a:ext uri="{FF2B5EF4-FFF2-40B4-BE49-F238E27FC236}">
                    <a16:creationId xmlns:a16="http://schemas.microsoft.com/office/drawing/2014/main" id="{E7FB6419-E038-2155-79B4-D1D70D1B9F04}"/>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1093163" y="1050796"/>
                <a:ext cx="1272620" cy="127262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mc:Choice xmlns:pslz="http://schemas.microsoft.com/office/powerpoint/2016/slidezoom" Requires="pslz">
          <p:graphicFrame>
            <p:nvGraphicFramePr>
              <p:cNvPr id="7" name="Zoom de diapositive 6">
                <a:extLst>
                  <a:ext uri="{FF2B5EF4-FFF2-40B4-BE49-F238E27FC236}">
                    <a16:creationId xmlns:a16="http://schemas.microsoft.com/office/drawing/2014/main" id="{CF550D83-05DC-4AA0-009A-6A84C43E25EB}"/>
                  </a:ext>
                </a:extLst>
              </p:cNvPr>
              <p:cNvGraphicFramePr>
                <a:graphicFrameLocks noChangeAspect="1"/>
              </p:cNvGraphicFramePr>
              <p:nvPr>
                <p:extLst>
                  <p:ext uri="{D42A27DB-BD31-4B8C-83A1-F6EECF244321}">
                    <p14:modId xmlns:p14="http://schemas.microsoft.com/office/powerpoint/2010/main" val="2105986243"/>
                  </p:ext>
                </p:extLst>
              </p:nvPr>
            </p:nvGraphicFramePr>
            <p:xfrm>
              <a:off x="3880704" y="1044309"/>
              <a:ext cx="1272620" cy="1272620"/>
            </p:xfrm>
            <a:graphic>
              <a:graphicData uri="http://schemas.microsoft.com/office/powerpoint/2016/slidezoom">
                <pslz:sldZm>
                  <pslz:sldZmObj sldId="266" cId="1791376231">
                    <pslz:zmPr id="{AC479A00-014F-4612-8ECA-5AC4D68DAE9D}"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1272620" cy="127262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p:pic>
            <p:nvPicPr>
              <p:cNvPr id="7" name="Zoom de diapositive 6">
                <a:hlinkClick r:id="rId6" action="ppaction://hlinksldjump"/>
                <a:extLst>
                  <a:ext uri="{FF2B5EF4-FFF2-40B4-BE49-F238E27FC236}">
                    <a16:creationId xmlns:a16="http://schemas.microsoft.com/office/drawing/2014/main" id="{CF550D83-05DC-4AA0-009A-6A84C43E25EB}"/>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3880704" y="1044309"/>
                <a:ext cx="1272620" cy="127262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mc:Choice xmlns:pslz="http://schemas.microsoft.com/office/powerpoint/2016/slidezoom" Requires="pslz">
          <p:graphicFrame>
            <p:nvGraphicFramePr>
              <p:cNvPr id="9" name="Zoom de diapositive 8">
                <a:extLst>
                  <a:ext uri="{FF2B5EF4-FFF2-40B4-BE49-F238E27FC236}">
                    <a16:creationId xmlns:a16="http://schemas.microsoft.com/office/drawing/2014/main" id="{17CF03CD-0C12-F522-9DEE-B9B4B113F936}"/>
                  </a:ext>
                </a:extLst>
              </p:cNvPr>
              <p:cNvGraphicFramePr>
                <a:graphicFrameLocks noChangeAspect="1"/>
              </p:cNvGraphicFramePr>
              <p:nvPr>
                <p:extLst>
                  <p:ext uri="{D42A27DB-BD31-4B8C-83A1-F6EECF244321}">
                    <p14:modId xmlns:p14="http://schemas.microsoft.com/office/powerpoint/2010/main" val="2416781929"/>
                  </p:ext>
                </p:extLst>
              </p:nvPr>
            </p:nvGraphicFramePr>
            <p:xfrm>
              <a:off x="6720522" y="1044309"/>
              <a:ext cx="1908930" cy="1272620"/>
            </p:xfrm>
            <a:graphic>
              <a:graphicData uri="http://schemas.microsoft.com/office/powerpoint/2016/slidezoom">
                <pslz:sldZm>
                  <pslz:sldZmObj sldId="267" cId="31377843">
                    <pslz:zmPr id="{B0B6E9D0-CB16-4195-87A1-2BD909738DAE}"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908930" cy="127262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p:pic>
            <p:nvPicPr>
              <p:cNvPr id="9" name="Zoom de diapositive 8">
                <a:hlinkClick r:id="rId8" action="ppaction://hlinksldjump"/>
                <a:extLst>
                  <a:ext uri="{FF2B5EF4-FFF2-40B4-BE49-F238E27FC236}">
                    <a16:creationId xmlns:a16="http://schemas.microsoft.com/office/drawing/2014/main" id="{17CF03CD-0C12-F522-9DEE-B9B4B113F936}"/>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720522" y="1044309"/>
                <a:ext cx="1908930" cy="127262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mc:Choice xmlns:pslz="http://schemas.microsoft.com/office/powerpoint/2016/slidezoom" Requires="pslz">
          <p:graphicFrame>
            <p:nvGraphicFramePr>
              <p:cNvPr id="11" name="Zoom de diapositive 10">
                <a:extLst>
                  <a:ext uri="{FF2B5EF4-FFF2-40B4-BE49-F238E27FC236}">
                    <a16:creationId xmlns:a16="http://schemas.microsoft.com/office/drawing/2014/main" id="{17DCF5A3-9912-2704-DB15-BECD1F2C4776}"/>
                  </a:ext>
                </a:extLst>
              </p:cNvPr>
              <p:cNvGraphicFramePr>
                <a:graphicFrameLocks noChangeAspect="1"/>
              </p:cNvGraphicFramePr>
              <p:nvPr>
                <p:extLst>
                  <p:ext uri="{D42A27DB-BD31-4B8C-83A1-F6EECF244321}">
                    <p14:modId xmlns:p14="http://schemas.microsoft.com/office/powerpoint/2010/main" val="3304769697"/>
                  </p:ext>
                </p:extLst>
              </p:nvPr>
            </p:nvGraphicFramePr>
            <p:xfrm>
              <a:off x="9826216" y="1044308"/>
              <a:ext cx="1272621" cy="1272621"/>
            </p:xfrm>
            <a:graphic>
              <a:graphicData uri="http://schemas.microsoft.com/office/powerpoint/2016/slidezoom">
                <pslz:sldZm>
                  <pslz:sldZmObj sldId="268" cId="295591491">
                    <pslz:zmPr id="{8C9E671D-AC72-4D7F-BDC9-EA597723EBFA}"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1272621" cy="127262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p:pic>
            <p:nvPicPr>
              <p:cNvPr id="11" name="Zoom de diapositive 10">
                <a:hlinkClick r:id="rId10" action="ppaction://hlinksldjump"/>
                <a:extLst>
                  <a:ext uri="{FF2B5EF4-FFF2-40B4-BE49-F238E27FC236}">
                    <a16:creationId xmlns:a16="http://schemas.microsoft.com/office/drawing/2014/main" id="{17DCF5A3-9912-2704-DB15-BECD1F2C4776}"/>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9826216" y="1044308"/>
                <a:ext cx="1272621" cy="127262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mc:Choice xmlns:pslz="http://schemas.microsoft.com/office/powerpoint/2016/slidezoom" Requires="pslz">
          <p:graphicFrame>
            <p:nvGraphicFramePr>
              <p:cNvPr id="13" name="Zoom de diapositive 12">
                <a:extLst>
                  <a:ext uri="{FF2B5EF4-FFF2-40B4-BE49-F238E27FC236}">
                    <a16:creationId xmlns:a16="http://schemas.microsoft.com/office/drawing/2014/main" id="{9368DADD-D8B5-6B70-F3F2-F2B5C3D02ED4}"/>
                  </a:ext>
                </a:extLst>
              </p:cNvPr>
              <p:cNvGraphicFramePr>
                <a:graphicFrameLocks noChangeAspect="1"/>
              </p:cNvGraphicFramePr>
              <p:nvPr>
                <p:extLst>
                  <p:ext uri="{D42A27DB-BD31-4B8C-83A1-F6EECF244321}">
                    <p14:modId xmlns:p14="http://schemas.microsoft.com/office/powerpoint/2010/main" val="3374199679"/>
                  </p:ext>
                </p:extLst>
              </p:nvPr>
            </p:nvGraphicFramePr>
            <p:xfrm>
              <a:off x="1773153" y="3602522"/>
              <a:ext cx="1306071" cy="1306071"/>
            </p:xfrm>
            <a:graphic>
              <a:graphicData uri="http://schemas.microsoft.com/office/powerpoint/2016/slidezoom">
                <pslz:sldZm>
                  <pslz:sldZmObj sldId="269" cId="3555515083">
                    <pslz:zmPr id="{EB873DE0-54BA-4417-A542-B1A42AD7B70F}" imageType="cover" transitionDur="100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1306071" cy="130607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p:pic>
            <p:nvPicPr>
              <p:cNvPr id="13" name="Zoom de diapositive 12">
                <a:hlinkClick r:id="rId12" action="ppaction://hlinksldjump"/>
                <a:extLst>
                  <a:ext uri="{FF2B5EF4-FFF2-40B4-BE49-F238E27FC236}">
                    <a16:creationId xmlns:a16="http://schemas.microsoft.com/office/drawing/2014/main" id="{9368DADD-D8B5-6B70-F3F2-F2B5C3D02ED4}"/>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1773153" y="3602522"/>
                <a:ext cx="1306071" cy="130607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mc:Choice xmlns:pslz="http://schemas.microsoft.com/office/powerpoint/2016/slidezoom" Requires="pslz">
          <p:graphicFrame>
            <p:nvGraphicFramePr>
              <p:cNvPr id="15" name="Zoom de diapositive 14">
                <a:extLst>
                  <a:ext uri="{FF2B5EF4-FFF2-40B4-BE49-F238E27FC236}">
                    <a16:creationId xmlns:a16="http://schemas.microsoft.com/office/drawing/2014/main" id="{A47DA436-2681-3A1F-FA3B-B2B524568E0A}"/>
                  </a:ext>
                </a:extLst>
              </p:cNvPr>
              <p:cNvGraphicFramePr>
                <a:graphicFrameLocks noChangeAspect="1"/>
              </p:cNvGraphicFramePr>
              <p:nvPr>
                <p:extLst>
                  <p:ext uri="{D42A27DB-BD31-4B8C-83A1-F6EECF244321}">
                    <p14:modId xmlns:p14="http://schemas.microsoft.com/office/powerpoint/2010/main" val="1722273807"/>
                  </p:ext>
                </p:extLst>
              </p:nvPr>
            </p:nvGraphicFramePr>
            <p:xfrm>
              <a:off x="4895358" y="3649327"/>
              <a:ext cx="2401280" cy="1167810"/>
            </p:xfrm>
            <a:graphic>
              <a:graphicData uri="http://schemas.microsoft.com/office/powerpoint/2016/slidezoom">
                <pslz:sldZm>
                  <pslz:sldZmObj sldId="270" cId="4095275547">
                    <pslz:zmPr id="{5725EEA9-1E03-4C94-8EEE-033B2199E251}" imageType="cover" transitionDur="100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2401280" cy="116781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p:pic>
            <p:nvPicPr>
              <p:cNvPr id="15" name="Zoom de diapositive 14">
                <a:hlinkClick r:id="rId14" action="ppaction://hlinksldjump"/>
                <a:extLst>
                  <a:ext uri="{FF2B5EF4-FFF2-40B4-BE49-F238E27FC236}">
                    <a16:creationId xmlns:a16="http://schemas.microsoft.com/office/drawing/2014/main" id="{A47DA436-2681-3A1F-FA3B-B2B524568E0A}"/>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4895358" y="3649327"/>
                <a:ext cx="2401280" cy="116781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mc:Choice xmlns:pslz="http://schemas.microsoft.com/office/powerpoint/2016/slidezoom" Requires="pslz">
          <p:graphicFrame>
            <p:nvGraphicFramePr>
              <p:cNvPr id="17" name="Zoom de diapositive 16">
                <a:extLst>
                  <a:ext uri="{FF2B5EF4-FFF2-40B4-BE49-F238E27FC236}">
                    <a16:creationId xmlns:a16="http://schemas.microsoft.com/office/drawing/2014/main" id="{0AB9B794-4B17-98F0-6335-2525353618DF}"/>
                  </a:ext>
                </a:extLst>
              </p:cNvPr>
              <p:cNvGraphicFramePr>
                <a:graphicFrameLocks noChangeAspect="1"/>
              </p:cNvGraphicFramePr>
              <p:nvPr>
                <p:extLst>
                  <p:ext uri="{D42A27DB-BD31-4B8C-83A1-F6EECF244321}">
                    <p14:modId xmlns:p14="http://schemas.microsoft.com/office/powerpoint/2010/main" val="2679471505"/>
                  </p:ext>
                </p:extLst>
              </p:nvPr>
            </p:nvGraphicFramePr>
            <p:xfrm>
              <a:off x="8832900" y="3618186"/>
              <a:ext cx="1865816" cy="1306071"/>
            </p:xfrm>
            <a:graphic>
              <a:graphicData uri="http://schemas.microsoft.com/office/powerpoint/2016/slidezoom">
                <pslz:sldZm>
                  <pslz:sldZmObj sldId="271" cId="996190754">
                    <pslz:zmPr id="{22EAAC28-EC26-4FB5-B8EB-F8A3A224A131}" imageType="cover" transitionDur="100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1865816" cy="130607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p:pic>
            <p:nvPicPr>
              <p:cNvPr id="17" name="Zoom de diapositive 16">
                <a:hlinkClick r:id="rId16" action="ppaction://hlinksldjump"/>
                <a:extLst>
                  <a:ext uri="{FF2B5EF4-FFF2-40B4-BE49-F238E27FC236}">
                    <a16:creationId xmlns:a16="http://schemas.microsoft.com/office/drawing/2014/main" id="{0AB9B794-4B17-98F0-6335-2525353618DF}"/>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8832900" y="3618186"/>
                <a:ext cx="1865816" cy="130607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p:sp>
        <p:nvSpPr>
          <p:cNvPr id="20" name="ZoneTexte 19">
            <a:extLst>
              <a:ext uri="{FF2B5EF4-FFF2-40B4-BE49-F238E27FC236}">
                <a16:creationId xmlns:a16="http://schemas.microsoft.com/office/drawing/2014/main" id="{9F9B85E2-B3E9-D9DC-9C60-C98CE481C127}"/>
              </a:ext>
            </a:extLst>
          </p:cNvPr>
          <p:cNvSpPr txBox="1"/>
          <p:nvPr/>
        </p:nvSpPr>
        <p:spPr>
          <a:xfrm>
            <a:off x="3495972" y="2496550"/>
            <a:ext cx="2042084" cy="646331"/>
          </a:xfrm>
          <a:prstGeom prst="rect">
            <a:avLst/>
          </a:prstGeom>
          <a:noFill/>
        </p:spPr>
        <p:txBody>
          <a:bodyPr wrap="square" lIns="91440" tIns="45720" rIns="91440" bIns="45720" rtlCol="0" anchor="t">
            <a:spAutoFit/>
          </a:bodyPr>
          <a:lstStyle/>
          <a:p>
            <a:pPr algn="ctr"/>
            <a:r>
              <a:rPr lang="fr-FR" b="1" dirty="0"/>
              <a:t>B) Transformation des données</a:t>
            </a:r>
          </a:p>
        </p:txBody>
      </p:sp>
      <p:sp>
        <p:nvSpPr>
          <p:cNvPr id="21" name="ZoneTexte 20">
            <a:extLst>
              <a:ext uri="{FF2B5EF4-FFF2-40B4-BE49-F238E27FC236}">
                <a16:creationId xmlns:a16="http://schemas.microsoft.com/office/drawing/2014/main" id="{60B8F606-1904-D43D-1943-844C451D07EC}"/>
              </a:ext>
            </a:extLst>
          </p:cNvPr>
          <p:cNvSpPr txBox="1"/>
          <p:nvPr/>
        </p:nvSpPr>
        <p:spPr>
          <a:xfrm>
            <a:off x="6543769" y="2429259"/>
            <a:ext cx="2321904" cy="923330"/>
          </a:xfrm>
          <a:prstGeom prst="rect">
            <a:avLst/>
          </a:prstGeom>
          <a:noFill/>
        </p:spPr>
        <p:txBody>
          <a:bodyPr wrap="square" lIns="91440" tIns="45720" rIns="91440" bIns="45720" rtlCol="0" anchor="t">
            <a:spAutoFit/>
          </a:bodyPr>
          <a:lstStyle/>
          <a:p>
            <a:pPr algn="ctr"/>
            <a:r>
              <a:rPr lang="fr-FR" b="1" dirty="0"/>
              <a:t>C) Gestion des erreurs et données manquantes</a:t>
            </a:r>
          </a:p>
        </p:txBody>
      </p:sp>
      <p:sp>
        <p:nvSpPr>
          <p:cNvPr id="22" name="ZoneTexte 21">
            <a:extLst>
              <a:ext uri="{FF2B5EF4-FFF2-40B4-BE49-F238E27FC236}">
                <a16:creationId xmlns:a16="http://schemas.microsoft.com/office/drawing/2014/main" id="{52A68405-D43C-F9FA-C665-34620604EF12}"/>
              </a:ext>
            </a:extLst>
          </p:cNvPr>
          <p:cNvSpPr txBox="1"/>
          <p:nvPr/>
        </p:nvSpPr>
        <p:spPr>
          <a:xfrm>
            <a:off x="1265235" y="5045068"/>
            <a:ext cx="2321905" cy="646331"/>
          </a:xfrm>
          <a:prstGeom prst="rect">
            <a:avLst/>
          </a:prstGeom>
          <a:noFill/>
        </p:spPr>
        <p:txBody>
          <a:bodyPr wrap="square" lIns="91440" tIns="45720" rIns="91440" bIns="45720" rtlCol="0" anchor="t">
            <a:spAutoFit/>
          </a:bodyPr>
          <a:lstStyle/>
          <a:p>
            <a:pPr algn="ctr"/>
            <a:r>
              <a:rPr lang="fr-FR" b="1" dirty="0"/>
              <a:t>E) Analyse qualité des données</a:t>
            </a:r>
          </a:p>
        </p:txBody>
      </p:sp>
      <p:sp>
        <p:nvSpPr>
          <p:cNvPr id="23" name="ZoneTexte 22">
            <a:extLst>
              <a:ext uri="{FF2B5EF4-FFF2-40B4-BE49-F238E27FC236}">
                <a16:creationId xmlns:a16="http://schemas.microsoft.com/office/drawing/2014/main" id="{B4740DDF-71AD-A3AD-EA6F-42A46F1909F5}"/>
              </a:ext>
            </a:extLst>
          </p:cNvPr>
          <p:cNvSpPr txBox="1"/>
          <p:nvPr/>
        </p:nvSpPr>
        <p:spPr>
          <a:xfrm>
            <a:off x="5185132" y="5033719"/>
            <a:ext cx="1821732" cy="646331"/>
          </a:xfrm>
          <a:prstGeom prst="rect">
            <a:avLst/>
          </a:prstGeom>
          <a:noFill/>
        </p:spPr>
        <p:txBody>
          <a:bodyPr wrap="square" lIns="91440" tIns="45720" rIns="91440" bIns="45720" rtlCol="0" anchor="t">
            <a:spAutoFit/>
          </a:bodyPr>
          <a:lstStyle/>
          <a:p>
            <a:pPr algn="ctr"/>
            <a:r>
              <a:rPr lang="fr-FR" b="1" dirty="0"/>
              <a:t>F) Utilisation de DAX</a:t>
            </a:r>
          </a:p>
        </p:txBody>
      </p:sp>
      <p:sp>
        <p:nvSpPr>
          <p:cNvPr id="24" name="ZoneTexte 23">
            <a:extLst>
              <a:ext uri="{FF2B5EF4-FFF2-40B4-BE49-F238E27FC236}">
                <a16:creationId xmlns:a16="http://schemas.microsoft.com/office/drawing/2014/main" id="{354E3974-569A-921A-DE4C-4D01C3015664}"/>
              </a:ext>
            </a:extLst>
          </p:cNvPr>
          <p:cNvSpPr txBox="1"/>
          <p:nvPr/>
        </p:nvSpPr>
        <p:spPr>
          <a:xfrm>
            <a:off x="9175153" y="2429259"/>
            <a:ext cx="2574746" cy="923330"/>
          </a:xfrm>
          <a:prstGeom prst="rect">
            <a:avLst/>
          </a:prstGeom>
          <a:noFill/>
        </p:spPr>
        <p:txBody>
          <a:bodyPr wrap="square" lIns="91440" tIns="45720" rIns="91440" bIns="45720" rtlCol="0" anchor="t">
            <a:spAutoFit/>
          </a:bodyPr>
          <a:lstStyle/>
          <a:p>
            <a:pPr algn="ctr"/>
            <a:r>
              <a:rPr lang="fr-FR" b="1" dirty="0"/>
              <a:t>D) Création colonnes personnalisées et conditionnelles</a:t>
            </a:r>
          </a:p>
        </p:txBody>
      </p:sp>
      <p:sp>
        <p:nvSpPr>
          <p:cNvPr id="25" name="ZoneTexte 24">
            <a:extLst>
              <a:ext uri="{FF2B5EF4-FFF2-40B4-BE49-F238E27FC236}">
                <a16:creationId xmlns:a16="http://schemas.microsoft.com/office/drawing/2014/main" id="{278D2E97-F8FD-381D-142D-2CCBE338FE15}"/>
              </a:ext>
            </a:extLst>
          </p:cNvPr>
          <p:cNvSpPr txBox="1"/>
          <p:nvPr/>
        </p:nvSpPr>
        <p:spPr>
          <a:xfrm>
            <a:off x="8729898" y="5045068"/>
            <a:ext cx="2071819" cy="646331"/>
          </a:xfrm>
          <a:prstGeom prst="rect">
            <a:avLst/>
          </a:prstGeom>
          <a:noFill/>
        </p:spPr>
        <p:txBody>
          <a:bodyPr wrap="square" lIns="91440" tIns="45720" rIns="91440" bIns="45720" rtlCol="0" anchor="t">
            <a:spAutoFit/>
          </a:bodyPr>
          <a:lstStyle/>
          <a:p>
            <a:pPr algn="ctr"/>
            <a:r>
              <a:rPr lang="fr-FR" b="1" dirty="0"/>
              <a:t>G) Modèle de données</a:t>
            </a:r>
          </a:p>
        </p:txBody>
      </p:sp>
      <p:sp>
        <p:nvSpPr>
          <p:cNvPr id="26" name="ZoneTexte 25">
            <a:extLst>
              <a:ext uri="{FF2B5EF4-FFF2-40B4-BE49-F238E27FC236}">
                <a16:creationId xmlns:a16="http://schemas.microsoft.com/office/drawing/2014/main" id="{7FCD314A-9643-C28B-84F0-60A1A6141280}"/>
              </a:ext>
            </a:extLst>
          </p:cNvPr>
          <p:cNvSpPr txBox="1"/>
          <p:nvPr/>
        </p:nvSpPr>
        <p:spPr>
          <a:xfrm>
            <a:off x="818607" y="2429259"/>
            <a:ext cx="1821732" cy="646331"/>
          </a:xfrm>
          <a:prstGeom prst="rect">
            <a:avLst/>
          </a:prstGeom>
          <a:noFill/>
        </p:spPr>
        <p:txBody>
          <a:bodyPr wrap="square" lIns="91440" tIns="45720" rIns="91440" bIns="45720" rtlCol="0" anchor="t">
            <a:spAutoFit/>
          </a:bodyPr>
          <a:lstStyle/>
          <a:p>
            <a:pPr algn="ctr"/>
            <a:r>
              <a:rPr lang="fr-FR" b="1" dirty="0"/>
              <a:t>A) Extraction des données</a:t>
            </a:r>
          </a:p>
        </p:txBody>
      </p:sp>
      <p:grpSp>
        <p:nvGrpSpPr>
          <p:cNvPr id="3" name="Groupe 2">
            <a:extLst>
              <a:ext uri="{FF2B5EF4-FFF2-40B4-BE49-F238E27FC236}">
                <a16:creationId xmlns:a16="http://schemas.microsoft.com/office/drawing/2014/main" id="{F449CE4E-ADF6-C260-3DE1-6C4C3B4E3F20}"/>
              </a:ext>
            </a:extLst>
          </p:cNvPr>
          <p:cNvGrpSpPr/>
          <p:nvPr/>
        </p:nvGrpSpPr>
        <p:grpSpPr>
          <a:xfrm>
            <a:off x="11098837" y="5481254"/>
            <a:ext cx="1017046" cy="1017046"/>
            <a:chOff x="11021209" y="5116157"/>
            <a:chExt cx="1017046" cy="1017046"/>
          </a:xfrm>
        </p:grpSpPr>
        <p:pic>
          <p:nvPicPr>
            <p:cNvPr id="6" name="Picture 2" descr="Maillot Football Png, Vecteurs, PSD et Icônes Pour Téléchargement Gratuit |  Pngtree">
              <a:extLst>
                <a:ext uri="{FF2B5EF4-FFF2-40B4-BE49-F238E27FC236}">
                  <a16:creationId xmlns:a16="http://schemas.microsoft.com/office/drawing/2014/main" id="{6B6CEC08-8D48-DD47-E802-3691A756755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C53F2AE4-6BAF-7D91-8335-5E2FF171CF4A}"/>
                </a:ext>
              </a:extLst>
            </p:cNvPr>
            <p:cNvSpPr txBox="1"/>
            <p:nvPr/>
          </p:nvSpPr>
          <p:spPr>
            <a:xfrm>
              <a:off x="11387194" y="5429256"/>
              <a:ext cx="328108" cy="369332"/>
            </a:xfrm>
            <a:prstGeom prst="rect">
              <a:avLst/>
            </a:prstGeom>
            <a:noFill/>
          </p:spPr>
          <p:txBody>
            <a:bodyPr wrap="square" rtlCol="0">
              <a:spAutoFit/>
            </a:bodyPr>
            <a:lstStyle/>
            <a:p>
              <a:r>
                <a:rPr lang="fr-FR" dirty="0">
                  <a:latin typeface="Amasis MT Pro Black" panose="020F0502020204030204" pitchFamily="18" charset="0"/>
                </a:rPr>
                <a:t>5</a:t>
              </a:r>
            </a:p>
          </p:txBody>
        </p:sp>
      </p:grpSp>
    </p:spTree>
    <p:extLst>
      <p:ext uri="{BB962C8B-B14F-4D97-AF65-F5344CB8AC3E}">
        <p14:creationId xmlns:p14="http://schemas.microsoft.com/office/powerpoint/2010/main" val="411135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C06ED-F16D-DB9A-5777-7DCA4FB7F297}"/>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6CB2F182-51B4-77C4-5EFB-A16405F4E5A8}"/>
              </a:ext>
            </a:extLst>
          </p:cNvPr>
          <p:cNvSpPr/>
          <p:nvPr/>
        </p:nvSpPr>
        <p:spPr>
          <a:xfrm>
            <a:off x="8129049" y="0"/>
            <a:ext cx="406295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C0E58902-6D3A-FE50-0A25-1AFD3430C610}"/>
              </a:ext>
            </a:extLst>
          </p:cNvPr>
          <p:cNvSpPr/>
          <p:nvPr/>
        </p:nvSpPr>
        <p:spPr>
          <a:xfrm>
            <a:off x="4062951" y="0"/>
            <a:ext cx="40644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20D9896D-6863-50E8-5F1F-11FA9418E017}"/>
              </a:ext>
            </a:extLst>
          </p:cNvPr>
          <p:cNvSpPr/>
          <p:nvPr/>
        </p:nvSpPr>
        <p:spPr>
          <a:xfrm>
            <a:off x="1" y="0"/>
            <a:ext cx="4062952" cy="6858000"/>
          </a:xfrm>
          <a:prstGeom prst="rect">
            <a:avLst/>
          </a:prstGeom>
          <a:solidFill>
            <a:srgbClr val="7EAF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6DDDD1CB-2131-5B6B-957D-615B593D57C3}"/>
              </a:ext>
            </a:extLst>
          </p:cNvPr>
          <p:cNvSpPr txBox="1"/>
          <p:nvPr/>
        </p:nvSpPr>
        <p:spPr>
          <a:xfrm>
            <a:off x="3385793" y="197963"/>
            <a:ext cx="5420413" cy="400110"/>
          </a:xfrm>
          <a:prstGeom prst="rect">
            <a:avLst/>
          </a:prstGeom>
          <a:noFill/>
        </p:spPr>
        <p:txBody>
          <a:bodyPr wrap="square" rtlCol="0">
            <a:spAutoFit/>
          </a:bodyPr>
          <a:lstStyle/>
          <a:p>
            <a:pPr algn="ctr"/>
            <a:r>
              <a:rPr lang="fr-FR" sz="2000" b="1" u="sng"/>
              <a:t>A) Extraction des données</a:t>
            </a:r>
          </a:p>
        </p:txBody>
      </p:sp>
      <p:sp>
        <p:nvSpPr>
          <p:cNvPr id="5" name="ZoneTexte 4">
            <a:extLst>
              <a:ext uri="{FF2B5EF4-FFF2-40B4-BE49-F238E27FC236}">
                <a16:creationId xmlns:a16="http://schemas.microsoft.com/office/drawing/2014/main" id="{882BA432-1B05-E827-2A05-DF2DEA412E13}"/>
              </a:ext>
            </a:extLst>
          </p:cNvPr>
          <p:cNvSpPr txBox="1"/>
          <p:nvPr/>
        </p:nvSpPr>
        <p:spPr>
          <a:xfrm>
            <a:off x="0" y="4155571"/>
            <a:ext cx="4157221" cy="646331"/>
          </a:xfrm>
          <a:prstGeom prst="rect">
            <a:avLst/>
          </a:prstGeom>
          <a:noFill/>
        </p:spPr>
        <p:txBody>
          <a:bodyPr wrap="square">
            <a:spAutoFit/>
          </a:bodyPr>
          <a:lstStyle/>
          <a:p>
            <a:pPr algn="ctr"/>
            <a:r>
              <a:rPr lang="fr-FR" sz="1800" b="0" i="0" u="sng" strike="noStrike" baseline="0" dirty="0">
                <a:solidFill>
                  <a:srgbClr val="0462C1"/>
                </a:solidFill>
                <a:latin typeface="Times New Roman" panose="02020603050405020304" pitchFamily="18" charset="0"/>
              </a:rPr>
              <a:t>https://www.kaggle.com/datasets/vivovinco/20222023-football-player-stats </a:t>
            </a:r>
            <a:endParaRPr lang="fr-FR" u="sng" dirty="0"/>
          </a:p>
        </p:txBody>
      </p:sp>
      <p:pic>
        <p:nvPicPr>
          <p:cNvPr id="7" name="Image 6">
            <a:extLst>
              <a:ext uri="{FF2B5EF4-FFF2-40B4-BE49-F238E27FC236}">
                <a16:creationId xmlns:a16="http://schemas.microsoft.com/office/drawing/2014/main" id="{CCC8E21A-4643-50D0-AEAA-7F21159AF80B}"/>
              </a:ext>
            </a:extLst>
          </p:cNvPr>
          <p:cNvPicPr>
            <a:picLocks noChangeAspect="1"/>
          </p:cNvPicPr>
          <p:nvPr/>
        </p:nvPicPr>
        <p:blipFill>
          <a:blip r:embed="rId2"/>
          <a:stretch>
            <a:fillRect/>
          </a:stretch>
        </p:blipFill>
        <p:spPr>
          <a:xfrm>
            <a:off x="466628" y="2273623"/>
            <a:ext cx="3256960" cy="1212429"/>
          </a:xfrm>
          <a:prstGeom prst="rect">
            <a:avLst/>
          </a:prstGeom>
          <a:ln>
            <a:noFill/>
          </a:ln>
          <a:effectLst>
            <a:outerShdw blurRad="292100" dist="139700" dir="2700000" algn="tl" rotWithShape="0">
              <a:srgbClr val="333333">
                <a:alpha val="65000"/>
              </a:srgbClr>
            </a:outerShdw>
          </a:effectLst>
        </p:spPr>
      </p:pic>
      <p:sp>
        <p:nvSpPr>
          <p:cNvPr id="9" name="ZoneTexte 8">
            <a:extLst>
              <a:ext uri="{FF2B5EF4-FFF2-40B4-BE49-F238E27FC236}">
                <a16:creationId xmlns:a16="http://schemas.microsoft.com/office/drawing/2014/main" id="{6A6AD072-A48D-1CCA-5013-10F7FE278A9F}"/>
              </a:ext>
            </a:extLst>
          </p:cNvPr>
          <p:cNvSpPr txBox="1"/>
          <p:nvPr/>
        </p:nvSpPr>
        <p:spPr>
          <a:xfrm>
            <a:off x="1191312" y="1492089"/>
            <a:ext cx="1713321" cy="369332"/>
          </a:xfrm>
          <a:prstGeom prst="rect">
            <a:avLst/>
          </a:prstGeom>
          <a:noFill/>
        </p:spPr>
        <p:txBody>
          <a:bodyPr wrap="square">
            <a:spAutoFit/>
          </a:bodyPr>
          <a:lstStyle/>
          <a:p>
            <a:pPr algn="ctr"/>
            <a:r>
              <a:rPr lang="fr-FR" b="1" u="sng"/>
              <a:t>Football</a:t>
            </a:r>
          </a:p>
        </p:txBody>
      </p:sp>
      <p:sp>
        <p:nvSpPr>
          <p:cNvPr id="10" name="ZoneTexte 9">
            <a:extLst>
              <a:ext uri="{FF2B5EF4-FFF2-40B4-BE49-F238E27FC236}">
                <a16:creationId xmlns:a16="http://schemas.microsoft.com/office/drawing/2014/main" id="{5DCC2F34-2692-26AA-8E24-7B20B3E2702D}"/>
              </a:ext>
            </a:extLst>
          </p:cNvPr>
          <p:cNvSpPr txBox="1"/>
          <p:nvPr/>
        </p:nvSpPr>
        <p:spPr>
          <a:xfrm>
            <a:off x="5239338" y="1492089"/>
            <a:ext cx="1713321" cy="369332"/>
          </a:xfrm>
          <a:prstGeom prst="rect">
            <a:avLst/>
          </a:prstGeom>
          <a:noFill/>
        </p:spPr>
        <p:txBody>
          <a:bodyPr wrap="square">
            <a:spAutoFit/>
          </a:bodyPr>
          <a:lstStyle/>
          <a:p>
            <a:pPr algn="ctr"/>
            <a:r>
              <a:rPr lang="fr-FR" b="1" u="sng"/>
              <a:t>Basketball</a:t>
            </a:r>
          </a:p>
        </p:txBody>
      </p:sp>
      <p:sp>
        <p:nvSpPr>
          <p:cNvPr id="11" name="ZoneTexte 10">
            <a:extLst>
              <a:ext uri="{FF2B5EF4-FFF2-40B4-BE49-F238E27FC236}">
                <a16:creationId xmlns:a16="http://schemas.microsoft.com/office/drawing/2014/main" id="{ACBE3224-1C19-45D5-AD63-A3FA798C0266}"/>
              </a:ext>
            </a:extLst>
          </p:cNvPr>
          <p:cNvSpPr txBox="1"/>
          <p:nvPr/>
        </p:nvSpPr>
        <p:spPr>
          <a:xfrm>
            <a:off x="9257511" y="1492089"/>
            <a:ext cx="1713321" cy="369332"/>
          </a:xfrm>
          <a:prstGeom prst="rect">
            <a:avLst/>
          </a:prstGeom>
          <a:noFill/>
        </p:spPr>
        <p:txBody>
          <a:bodyPr wrap="square">
            <a:spAutoFit/>
          </a:bodyPr>
          <a:lstStyle/>
          <a:p>
            <a:pPr algn="ctr"/>
            <a:r>
              <a:rPr lang="fr-FR" b="1" u="sng"/>
              <a:t>Volleyball</a:t>
            </a:r>
          </a:p>
        </p:txBody>
      </p:sp>
      <p:sp>
        <p:nvSpPr>
          <p:cNvPr id="13" name="ZoneTexte 12">
            <a:extLst>
              <a:ext uri="{FF2B5EF4-FFF2-40B4-BE49-F238E27FC236}">
                <a16:creationId xmlns:a16="http://schemas.microsoft.com/office/drawing/2014/main" id="{278B183E-804D-C568-3A48-77EC468053C6}"/>
              </a:ext>
            </a:extLst>
          </p:cNvPr>
          <p:cNvSpPr txBox="1"/>
          <p:nvPr/>
        </p:nvSpPr>
        <p:spPr>
          <a:xfrm>
            <a:off x="4373249" y="6106039"/>
            <a:ext cx="3445497" cy="369332"/>
          </a:xfrm>
          <a:prstGeom prst="rect">
            <a:avLst/>
          </a:prstGeom>
          <a:noFill/>
        </p:spPr>
        <p:txBody>
          <a:bodyPr wrap="square">
            <a:spAutoFit/>
          </a:bodyPr>
          <a:lstStyle/>
          <a:p>
            <a:pPr algn="ctr"/>
            <a:r>
              <a:rPr lang="fr-FR" b="1"/>
              <a:t>Données téléchargées en CSV</a:t>
            </a:r>
          </a:p>
        </p:txBody>
      </p:sp>
      <p:sp>
        <p:nvSpPr>
          <p:cNvPr id="15" name="ZoneTexte 14">
            <a:extLst>
              <a:ext uri="{FF2B5EF4-FFF2-40B4-BE49-F238E27FC236}">
                <a16:creationId xmlns:a16="http://schemas.microsoft.com/office/drawing/2014/main" id="{A1901851-3EA0-A3AD-D897-638814A78227}"/>
              </a:ext>
            </a:extLst>
          </p:cNvPr>
          <p:cNvSpPr txBox="1"/>
          <p:nvPr/>
        </p:nvSpPr>
        <p:spPr>
          <a:xfrm>
            <a:off x="4469479" y="4155571"/>
            <a:ext cx="3253035" cy="1200329"/>
          </a:xfrm>
          <a:prstGeom prst="rect">
            <a:avLst/>
          </a:prstGeom>
          <a:noFill/>
        </p:spPr>
        <p:txBody>
          <a:bodyPr wrap="square">
            <a:spAutoFit/>
          </a:bodyPr>
          <a:lstStyle/>
          <a:p>
            <a:pPr algn="ctr"/>
            <a:r>
              <a:rPr lang="fr-FR" sz="1800" b="0" i="0" u="sng" strike="noStrike" baseline="0" dirty="0">
                <a:solidFill>
                  <a:srgbClr val="0462C1"/>
                </a:solidFill>
                <a:latin typeface="Times New Roman" panose="02020603050405020304" pitchFamily="18" charset="0"/>
              </a:rPr>
              <a:t>https://www.kaggle.com/datasets/jackchen019/nba-2023-24-all-players-statsinclude-playoffs?select=final_data.csv </a:t>
            </a:r>
            <a:endParaRPr lang="fr-FR" u="sng" dirty="0"/>
          </a:p>
        </p:txBody>
      </p:sp>
      <p:pic>
        <p:nvPicPr>
          <p:cNvPr id="17" name="Image 16">
            <a:extLst>
              <a:ext uri="{FF2B5EF4-FFF2-40B4-BE49-F238E27FC236}">
                <a16:creationId xmlns:a16="http://schemas.microsoft.com/office/drawing/2014/main" id="{9AD1E26B-0AD9-4D0E-0431-5F59CECD61FD}"/>
              </a:ext>
            </a:extLst>
          </p:cNvPr>
          <p:cNvPicPr>
            <a:picLocks noChangeAspect="1"/>
          </p:cNvPicPr>
          <p:nvPr/>
        </p:nvPicPr>
        <p:blipFill>
          <a:blip r:embed="rId3"/>
          <a:stretch>
            <a:fillRect/>
          </a:stretch>
        </p:blipFill>
        <p:spPr>
          <a:xfrm>
            <a:off x="4195315" y="1973096"/>
            <a:ext cx="3801361" cy="1776696"/>
          </a:xfrm>
          <a:prstGeom prst="rect">
            <a:avLst/>
          </a:prstGeom>
          <a:ln>
            <a:noFill/>
          </a:ln>
          <a:effectLst>
            <a:outerShdw blurRad="292100" dist="139700" dir="2700000" algn="tl" rotWithShape="0">
              <a:srgbClr val="333333">
                <a:alpha val="65000"/>
              </a:srgbClr>
            </a:outerShdw>
          </a:effectLst>
        </p:spPr>
      </p:pic>
      <p:sp>
        <p:nvSpPr>
          <p:cNvPr id="19" name="ZoneTexte 18">
            <a:extLst>
              <a:ext uri="{FF2B5EF4-FFF2-40B4-BE49-F238E27FC236}">
                <a16:creationId xmlns:a16="http://schemas.microsoft.com/office/drawing/2014/main" id="{B6BB5EEA-F89D-F6B4-5469-9B14C28BD465}"/>
              </a:ext>
            </a:extLst>
          </p:cNvPr>
          <p:cNvSpPr txBox="1"/>
          <p:nvPr/>
        </p:nvSpPr>
        <p:spPr>
          <a:xfrm>
            <a:off x="8259447" y="4340237"/>
            <a:ext cx="3709448" cy="923330"/>
          </a:xfrm>
          <a:prstGeom prst="rect">
            <a:avLst/>
          </a:prstGeom>
          <a:noFill/>
        </p:spPr>
        <p:txBody>
          <a:bodyPr wrap="square">
            <a:spAutoFit/>
          </a:bodyPr>
          <a:lstStyle/>
          <a:p>
            <a:pPr algn="ctr"/>
            <a:r>
              <a:rPr lang="fr-FR" sz="1800" b="0" i="0" u="sng" strike="noStrike" baseline="0" dirty="0">
                <a:solidFill>
                  <a:srgbClr val="00B0F0"/>
                </a:solidFill>
                <a:latin typeface="Times New Roman" panose="02020603050405020304" pitchFamily="18" charset="0"/>
              </a:rPr>
              <a:t>https://www.kaggle.com/datasets/yeganehbavafa/vnl-men-2023?resource=download </a:t>
            </a:r>
            <a:endParaRPr lang="fr-FR" u="sng" dirty="0">
              <a:solidFill>
                <a:srgbClr val="00B0F0"/>
              </a:solidFill>
            </a:endParaRPr>
          </a:p>
        </p:txBody>
      </p:sp>
      <p:pic>
        <p:nvPicPr>
          <p:cNvPr id="21" name="Image 20">
            <a:extLst>
              <a:ext uri="{FF2B5EF4-FFF2-40B4-BE49-F238E27FC236}">
                <a16:creationId xmlns:a16="http://schemas.microsoft.com/office/drawing/2014/main" id="{4908C6EF-90FD-8DE5-74F6-47036D8FC852}"/>
              </a:ext>
            </a:extLst>
          </p:cNvPr>
          <p:cNvPicPr>
            <a:picLocks noChangeAspect="1"/>
          </p:cNvPicPr>
          <p:nvPr/>
        </p:nvPicPr>
        <p:blipFill>
          <a:blip r:embed="rId4"/>
          <a:stretch>
            <a:fillRect/>
          </a:stretch>
        </p:blipFill>
        <p:spPr>
          <a:xfrm>
            <a:off x="8468403" y="2135398"/>
            <a:ext cx="3329250" cy="1493922"/>
          </a:xfrm>
          <a:prstGeom prst="rect">
            <a:avLst/>
          </a:prstGeom>
          <a:ln>
            <a:noFill/>
          </a:ln>
          <a:effectLst>
            <a:outerShdw blurRad="292100" dist="139700" dir="2700000" algn="tl" rotWithShape="0">
              <a:srgbClr val="333333">
                <a:alpha val="65000"/>
              </a:srgbClr>
            </a:outerShdw>
          </a:effectLst>
        </p:spPr>
      </p:pic>
      <p:grpSp>
        <p:nvGrpSpPr>
          <p:cNvPr id="3" name="Groupe 2">
            <a:extLst>
              <a:ext uri="{FF2B5EF4-FFF2-40B4-BE49-F238E27FC236}">
                <a16:creationId xmlns:a16="http://schemas.microsoft.com/office/drawing/2014/main" id="{70A9DC31-B8A1-4A39-8C7C-D4E98481B47E}"/>
              </a:ext>
            </a:extLst>
          </p:cNvPr>
          <p:cNvGrpSpPr/>
          <p:nvPr/>
        </p:nvGrpSpPr>
        <p:grpSpPr>
          <a:xfrm>
            <a:off x="11173255" y="5465961"/>
            <a:ext cx="1017046" cy="1017046"/>
            <a:chOff x="11021209" y="5116157"/>
            <a:chExt cx="1017046" cy="1017046"/>
          </a:xfrm>
        </p:grpSpPr>
        <p:pic>
          <p:nvPicPr>
            <p:cNvPr id="4" name="Picture 2" descr="Maillot Football Png, Vecteurs, PSD et Icônes Pour Téléchargement Gratuit |  Pngtree">
              <a:extLst>
                <a:ext uri="{FF2B5EF4-FFF2-40B4-BE49-F238E27FC236}">
                  <a16:creationId xmlns:a16="http://schemas.microsoft.com/office/drawing/2014/main" id="{76DF2D9B-D130-930C-88B5-37110AAB66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DCDC01B3-DF76-06CF-8EC6-2058D2764C5F}"/>
                </a:ext>
              </a:extLst>
            </p:cNvPr>
            <p:cNvSpPr txBox="1"/>
            <p:nvPr/>
          </p:nvSpPr>
          <p:spPr>
            <a:xfrm>
              <a:off x="11387194" y="5429256"/>
              <a:ext cx="328108" cy="369332"/>
            </a:xfrm>
            <a:prstGeom prst="rect">
              <a:avLst/>
            </a:prstGeom>
            <a:noFill/>
          </p:spPr>
          <p:txBody>
            <a:bodyPr wrap="square" rtlCol="0">
              <a:spAutoFit/>
            </a:bodyPr>
            <a:lstStyle/>
            <a:p>
              <a:r>
                <a:rPr lang="fr-FR" dirty="0">
                  <a:latin typeface="Amasis MT Pro Black" panose="020F0502020204030204" pitchFamily="18" charset="0"/>
                </a:rPr>
                <a:t>6</a:t>
              </a:r>
            </a:p>
          </p:txBody>
        </p:sp>
      </p:grpSp>
    </p:spTree>
    <p:extLst>
      <p:ext uri="{BB962C8B-B14F-4D97-AF65-F5344CB8AC3E}">
        <p14:creationId xmlns:p14="http://schemas.microsoft.com/office/powerpoint/2010/main" val="2876443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159B4-0AD8-DAD5-23BE-CBBA98CA28F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7BC9B4D-C93F-BD54-C450-D9F2A9AF29CA}"/>
              </a:ext>
            </a:extLst>
          </p:cNvPr>
          <p:cNvSpPr/>
          <p:nvPr/>
        </p:nvSpPr>
        <p:spPr>
          <a:xfrm>
            <a:off x="1" y="0"/>
            <a:ext cx="4062952" cy="6858000"/>
          </a:xfrm>
          <a:prstGeom prst="rect">
            <a:avLst/>
          </a:prstGeom>
          <a:solidFill>
            <a:srgbClr val="7EAF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186A9070-D628-B89C-0E96-47E314DA0192}"/>
              </a:ext>
            </a:extLst>
          </p:cNvPr>
          <p:cNvSpPr/>
          <p:nvPr/>
        </p:nvSpPr>
        <p:spPr>
          <a:xfrm>
            <a:off x="8129049" y="0"/>
            <a:ext cx="406295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7C47E6E0-D88F-2E91-3FE8-DB4125B276C1}"/>
              </a:ext>
            </a:extLst>
          </p:cNvPr>
          <p:cNvSpPr/>
          <p:nvPr/>
        </p:nvSpPr>
        <p:spPr>
          <a:xfrm>
            <a:off x="4062951" y="0"/>
            <a:ext cx="40644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F5AF3F17-DCA3-090D-D921-015A0DFF04E2}"/>
              </a:ext>
            </a:extLst>
          </p:cNvPr>
          <p:cNvSpPr txBox="1"/>
          <p:nvPr/>
        </p:nvSpPr>
        <p:spPr>
          <a:xfrm>
            <a:off x="3384946" y="84841"/>
            <a:ext cx="5420413" cy="400110"/>
          </a:xfrm>
          <a:prstGeom prst="rect">
            <a:avLst/>
          </a:prstGeom>
          <a:noFill/>
        </p:spPr>
        <p:txBody>
          <a:bodyPr wrap="square" rtlCol="0">
            <a:spAutoFit/>
          </a:bodyPr>
          <a:lstStyle/>
          <a:p>
            <a:pPr algn="ctr"/>
            <a:r>
              <a:rPr lang="fr-FR" sz="2000" b="1" u="sng"/>
              <a:t>B) Transformation des données</a:t>
            </a:r>
          </a:p>
        </p:txBody>
      </p:sp>
      <p:pic>
        <p:nvPicPr>
          <p:cNvPr id="7" name="Image 6">
            <a:extLst>
              <a:ext uri="{FF2B5EF4-FFF2-40B4-BE49-F238E27FC236}">
                <a16:creationId xmlns:a16="http://schemas.microsoft.com/office/drawing/2014/main" id="{2AA13D49-FD19-402A-0F65-1F5C9A463328}"/>
              </a:ext>
            </a:extLst>
          </p:cNvPr>
          <p:cNvPicPr>
            <a:picLocks noChangeAspect="1"/>
          </p:cNvPicPr>
          <p:nvPr/>
        </p:nvPicPr>
        <p:blipFill>
          <a:blip r:embed="rId2"/>
          <a:stretch>
            <a:fillRect/>
          </a:stretch>
        </p:blipFill>
        <p:spPr>
          <a:xfrm>
            <a:off x="167293" y="1673483"/>
            <a:ext cx="1704520" cy="2683287"/>
          </a:xfrm>
          <a:prstGeom prst="rect">
            <a:avLst/>
          </a:prstGeom>
        </p:spPr>
      </p:pic>
      <p:pic>
        <p:nvPicPr>
          <p:cNvPr id="9" name="Image 8">
            <a:extLst>
              <a:ext uri="{FF2B5EF4-FFF2-40B4-BE49-F238E27FC236}">
                <a16:creationId xmlns:a16="http://schemas.microsoft.com/office/drawing/2014/main" id="{F6CDD104-BE2D-7D28-0ABE-F051497BFCB8}"/>
              </a:ext>
            </a:extLst>
          </p:cNvPr>
          <p:cNvPicPr>
            <a:picLocks noChangeAspect="1"/>
          </p:cNvPicPr>
          <p:nvPr/>
        </p:nvPicPr>
        <p:blipFill>
          <a:blip r:embed="rId3"/>
          <a:stretch>
            <a:fillRect/>
          </a:stretch>
        </p:blipFill>
        <p:spPr>
          <a:xfrm>
            <a:off x="1975992" y="1673483"/>
            <a:ext cx="1972106" cy="1415464"/>
          </a:xfrm>
          <a:prstGeom prst="rect">
            <a:avLst/>
          </a:prstGeom>
        </p:spPr>
      </p:pic>
      <p:sp>
        <p:nvSpPr>
          <p:cNvPr id="10" name="ZoneTexte 9">
            <a:extLst>
              <a:ext uri="{FF2B5EF4-FFF2-40B4-BE49-F238E27FC236}">
                <a16:creationId xmlns:a16="http://schemas.microsoft.com/office/drawing/2014/main" id="{0A41BE33-0E93-1BC0-9018-A9B8C67FF83A}"/>
              </a:ext>
            </a:extLst>
          </p:cNvPr>
          <p:cNvSpPr txBox="1"/>
          <p:nvPr/>
        </p:nvSpPr>
        <p:spPr>
          <a:xfrm>
            <a:off x="1248724" y="716092"/>
            <a:ext cx="1713321" cy="369332"/>
          </a:xfrm>
          <a:prstGeom prst="rect">
            <a:avLst/>
          </a:prstGeom>
          <a:noFill/>
        </p:spPr>
        <p:txBody>
          <a:bodyPr wrap="square">
            <a:spAutoFit/>
          </a:bodyPr>
          <a:lstStyle/>
          <a:p>
            <a:pPr algn="ctr"/>
            <a:r>
              <a:rPr lang="fr-FR" b="1" u="sng"/>
              <a:t>Football</a:t>
            </a:r>
          </a:p>
        </p:txBody>
      </p:sp>
      <p:sp>
        <p:nvSpPr>
          <p:cNvPr id="11" name="ZoneTexte 10">
            <a:extLst>
              <a:ext uri="{FF2B5EF4-FFF2-40B4-BE49-F238E27FC236}">
                <a16:creationId xmlns:a16="http://schemas.microsoft.com/office/drawing/2014/main" id="{8A1EA347-A587-7104-4187-8E5F8FEBB8C9}"/>
              </a:ext>
            </a:extLst>
          </p:cNvPr>
          <p:cNvSpPr txBox="1"/>
          <p:nvPr/>
        </p:nvSpPr>
        <p:spPr>
          <a:xfrm>
            <a:off x="5238490" y="716092"/>
            <a:ext cx="1713321" cy="369332"/>
          </a:xfrm>
          <a:prstGeom prst="rect">
            <a:avLst/>
          </a:prstGeom>
          <a:noFill/>
        </p:spPr>
        <p:txBody>
          <a:bodyPr wrap="square">
            <a:spAutoFit/>
          </a:bodyPr>
          <a:lstStyle/>
          <a:p>
            <a:pPr algn="ctr"/>
            <a:r>
              <a:rPr lang="fr-FR" b="1" u="sng"/>
              <a:t>Basketball</a:t>
            </a:r>
          </a:p>
        </p:txBody>
      </p:sp>
      <p:sp>
        <p:nvSpPr>
          <p:cNvPr id="12" name="ZoneTexte 11">
            <a:extLst>
              <a:ext uri="{FF2B5EF4-FFF2-40B4-BE49-F238E27FC236}">
                <a16:creationId xmlns:a16="http://schemas.microsoft.com/office/drawing/2014/main" id="{2998E394-E71E-339F-5F8D-298B24FB3D9F}"/>
              </a:ext>
            </a:extLst>
          </p:cNvPr>
          <p:cNvSpPr txBox="1"/>
          <p:nvPr/>
        </p:nvSpPr>
        <p:spPr>
          <a:xfrm>
            <a:off x="9303863" y="716092"/>
            <a:ext cx="1713321" cy="369332"/>
          </a:xfrm>
          <a:prstGeom prst="rect">
            <a:avLst/>
          </a:prstGeom>
          <a:noFill/>
        </p:spPr>
        <p:txBody>
          <a:bodyPr wrap="square">
            <a:spAutoFit/>
          </a:bodyPr>
          <a:lstStyle/>
          <a:p>
            <a:pPr algn="ctr"/>
            <a:r>
              <a:rPr lang="fr-FR" b="1" u="sng"/>
              <a:t>Volleyball</a:t>
            </a:r>
          </a:p>
        </p:txBody>
      </p:sp>
      <p:sp>
        <p:nvSpPr>
          <p:cNvPr id="13" name="ZoneTexte 12">
            <a:extLst>
              <a:ext uri="{FF2B5EF4-FFF2-40B4-BE49-F238E27FC236}">
                <a16:creationId xmlns:a16="http://schemas.microsoft.com/office/drawing/2014/main" id="{08B13B09-A709-36E9-1845-06192FF9FF6F}"/>
              </a:ext>
            </a:extLst>
          </p:cNvPr>
          <p:cNvSpPr txBox="1"/>
          <p:nvPr/>
        </p:nvSpPr>
        <p:spPr>
          <a:xfrm>
            <a:off x="-77719" y="1040232"/>
            <a:ext cx="2194544" cy="646331"/>
          </a:xfrm>
          <a:prstGeom prst="rect">
            <a:avLst/>
          </a:prstGeom>
          <a:noFill/>
        </p:spPr>
        <p:txBody>
          <a:bodyPr wrap="square" rtlCol="0">
            <a:spAutoFit/>
          </a:bodyPr>
          <a:lstStyle/>
          <a:p>
            <a:pPr algn="ctr"/>
            <a:r>
              <a:rPr lang="fr-FR" b="1"/>
              <a:t>Table importation de données</a:t>
            </a:r>
          </a:p>
        </p:txBody>
      </p:sp>
      <p:sp>
        <p:nvSpPr>
          <p:cNvPr id="14" name="ZoneTexte 13">
            <a:extLst>
              <a:ext uri="{FF2B5EF4-FFF2-40B4-BE49-F238E27FC236}">
                <a16:creationId xmlns:a16="http://schemas.microsoft.com/office/drawing/2014/main" id="{9FAD3B49-F043-6A7C-A829-9C5A0B2B91A5}"/>
              </a:ext>
            </a:extLst>
          </p:cNvPr>
          <p:cNvSpPr txBox="1"/>
          <p:nvPr/>
        </p:nvSpPr>
        <p:spPr>
          <a:xfrm>
            <a:off x="1975992" y="1085424"/>
            <a:ext cx="1972106" cy="369332"/>
          </a:xfrm>
          <a:prstGeom prst="rect">
            <a:avLst/>
          </a:prstGeom>
          <a:noFill/>
        </p:spPr>
        <p:txBody>
          <a:bodyPr wrap="square" rtlCol="0">
            <a:spAutoFit/>
          </a:bodyPr>
          <a:lstStyle/>
          <a:p>
            <a:pPr algn="ctr"/>
            <a:r>
              <a:rPr lang="fr-FR" b="1"/>
              <a:t>Table de faits</a:t>
            </a:r>
          </a:p>
        </p:txBody>
      </p:sp>
      <p:sp>
        <p:nvSpPr>
          <p:cNvPr id="15" name="ZoneTexte 14">
            <a:extLst>
              <a:ext uri="{FF2B5EF4-FFF2-40B4-BE49-F238E27FC236}">
                <a16:creationId xmlns:a16="http://schemas.microsoft.com/office/drawing/2014/main" id="{12EB1E7A-9CD5-70AE-1FEF-D6AAF0CCB61D}"/>
              </a:ext>
            </a:extLst>
          </p:cNvPr>
          <p:cNvSpPr txBox="1"/>
          <p:nvPr/>
        </p:nvSpPr>
        <p:spPr>
          <a:xfrm>
            <a:off x="123398" y="4453223"/>
            <a:ext cx="3816157" cy="2308324"/>
          </a:xfrm>
          <a:prstGeom prst="rect">
            <a:avLst/>
          </a:prstGeom>
          <a:noFill/>
        </p:spPr>
        <p:txBody>
          <a:bodyPr wrap="square" rtlCol="0">
            <a:spAutoFit/>
          </a:bodyPr>
          <a:lstStyle/>
          <a:p>
            <a:pPr algn="ctr"/>
            <a:r>
              <a:rPr lang="fr-FR" b="1"/>
              <a:t>Autres infos sur les transformations</a:t>
            </a:r>
          </a:p>
          <a:p>
            <a:pPr marL="285750" indent="-285750">
              <a:buFont typeface="Wingdings" panose="05000000000000000000" pitchFamily="2" charset="2"/>
              <a:buChar char="Ø"/>
            </a:pPr>
            <a:r>
              <a:rPr lang="fr-FR"/>
              <a:t>Changement de paramètres régionaux pour les nombres décimaux</a:t>
            </a:r>
          </a:p>
          <a:p>
            <a:pPr marL="285750" indent="-285750">
              <a:buFont typeface="Wingdings" panose="05000000000000000000" pitchFamily="2" charset="2"/>
              <a:buChar char="Ø"/>
            </a:pPr>
            <a:r>
              <a:rPr lang="fr-FR"/>
              <a:t>Colonnes supprimées car variables inintéressantes</a:t>
            </a:r>
          </a:p>
          <a:p>
            <a:pPr marL="285750" indent="-285750">
              <a:buFont typeface="Wingdings" panose="05000000000000000000" pitchFamily="2" charset="2"/>
              <a:buChar char="Ø"/>
            </a:pPr>
            <a:r>
              <a:rPr lang="fr-FR"/>
              <a:t>Requêtes de fusions pour relier à des identifiants la table de faits</a:t>
            </a:r>
          </a:p>
        </p:txBody>
      </p:sp>
      <p:pic>
        <p:nvPicPr>
          <p:cNvPr id="1028" name="Picture 4" descr="Une image contenant texte, capture d’écran, Police, nombre&#10;&#10;Le contenu généré par l’IA peut être incorrect.">
            <a:extLst>
              <a:ext uri="{FF2B5EF4-FFF2-40B4-BE49-F238E27FC236}">
                <a16:creationId xmlns:a16="http://schemas.microsoft.com/office/drawing/2014/main" id="{35CE0656-6A78-0F00-6DD2-66FB77D1B3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5550" y="1645704"/>
            <a:ext cx="1306656" cy="2738843"/>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AADC9D90-DC05-ADD3-B3AD-EFA2765EA1DA}"/>
              </a:ext>
            </a:extLst>
          </p:cNvPr>
          <p:cNvSpPr txBox="1"/>
          <p:nvPr/>
        </p:nvSpPr>
        <p:spPr>
          <a:xfrm>
            <a:off x="8252445" y="4619081"/>
            <a:ext cx="3816157" cy="1754326"/>
          </a:xfrm>
          <a:prstGeom prst="rect">
            <a:avLst/>
          </a:prstGeom>
          <a:noFill/>
        </p:spPr>
        <p:txBody>
          <a:bodyPr wrap="square" rtlCol="0">
            <a:spAutoFit/>
          </a:bodyPr>
          <a:lstStyle/>
          <a:p>
            <a:pPr marL="285750" indent="-285750">
              <a:buFont typeface="Wingdings" panose="05000000000000000000" pitchFamily="2" charset="2"/>
              <a:buChar char="Ø"/>
            </a:pPr>
            <a:r>
              <a:rPr lang="fr-FR"/>
              <a:t>Type texte modifié nombres décimaux </a:t>
            </a:r>
          </a:p>
          <a:p>
            <a:pPr marL="285750" indent="-285750">
              <a:buFont typeface="Wingdings" panose="05000000000000000000" pitchFamily="2" charset="2"/>
              <a:buChar char="Ø"/>
            </a:pPr>
            <a:r>
              <a:rPr lang="fr-FR"/>
              <a:t>Tentatives de mettre des images dans le visuel</a:t>
            </a:r>
          </a:p>
          <a:p>
            <a:pPr marL="285750" indent="-285750">
              <a:buFont typeface="Wingdings" panose="05000000000000000000" pitchFamily="2" charset="2"/>
              <a:buChar char="Ø"/>
            </a:pPr>
            <a:r>
              <a:rPr lang="fr-FR"/>
              <a:t>Requêtes de fusions pour relier à des identifiants la table de faits</a:t>
            </a:r>
          </a:p>
        </p:txBody>
      </p:sp>
      <p:pic>
        <p:nvPicPr>
          <p:cNvPr id="16" name="Image 15">
            <a:extLst>
              <a:ext uri="{FF2B5EF4-FFF2-40B4-BE49-F238E27FC236}">
                <a16:creationId xmlns:a16="http://schemas.microsoft.com/office/drawing/2014/main" id="{8E7E1506-53E4-91BE-3169-DB28CC588347}"/>
              </a:ext>
            </a:extLst>
          </p:cNvPr>
          <p:cNvPicPr>
            <a:picLocks noChangeAspect="1"/>
          </p:cNvPicPr>
          <p:nvPr/>
        </p:nvPicPr>
        <p:blipFill>
          <a:blip r:embed="rId5"/>
          <a:stretch>
            <a:fillRect/>
          </a:stretch>
        </p:blipFill>
        <p:spPr>
          <a:xfrm>
            <a:off x="10534266" y="1637574"/>
            <a:ext cx="1122197" cy="2838225"/>
          </a:xfrm>
          <a:prstGeom prst="rect">
            <a:avLst/>
          </a:prstGeom>
        </p:spPr>
      </p:pic>
      <p:sp>
        <p:nvSpPr>
          <p:cNvPr id="17" name="ZoneTexte 16">
            <a:extLst>
              <a:ext uri="{FF2B5EF4-FFF2-40B4-BE49-F238E27FC236}">
                <a16:creationId xmlns:a16="http://schemas.microsoft.com/office/drawing/2014/main" id="{16629DFE-1674-4236-070D-B7BB710EAB2A}"/>
              </a:ext>
            </a:extLst>
          </p:cNvPr>
          <p:cNvSpPr txBox="1"/>
          <p:nvPr/>
        </p:nvSpPr>
        <p:spPr>
          <a:xfrm>
            <a:off x="8101371" y="1270090"/>
            <a:ext cx="1972106" cy="369332"/>
          </a:xfrm>
          <a:prstGeom prst="rect">
            <a:avLst/>
          </a:prstGeom>
          <a:noFill/>
        </p:spPr>
        <p:txBody>
          <a:bodyPr wrap="square" rtlCol="0">
            <a:spAutoFit/>
          </a:bodyPr>
          <a:lstStyle/>
          <a:p>
            <a:pPr algn="ctr"/>
            <a:r>
              <a:rPr lang="fr-FR" b="1"/>
              <a:t>Table de faits</a:t>
            </a:r>
          </a:p>
        </p:txBody>
      </p:sp>
      <p:sp>
        <p:nvSpPr>
          <p:cNvPr id="18" name="ZoneTexte 17">
            <a:extLst>
              <a:ext uri="{FF2B5EF4-FFF2-40B4-BE49-F238E27FC236}">
                <a16:creationId xmlns:a16="http://schemas.microsoft.com/office/drawing/2014/main" id="{469A7B15-BFD2-DFED-6D26-A490E51CABC0}"/>
              </a:ext>
            </a:extLst>
          </p:cNvPr>
          <p:cNvSpPr txBox="1"/>
          <p:nvPr/>
        </p:nvSpPr>
        <p:spPr>
          <a:xfrm>
            <a:off x="9941791" y="1276372"/>
            <a:ext cx="2223978" cy="369332"/>
          </a:xfrm>
          <a:prstGeom prst="rect">
            <a:avLst/>
          </a:prstGeom>
          <a:noFill/>
        </p:spPr>
        <p:txBody>
          <a:bodyPr wrap="square" rtlCol="0">
            <a:spAutoFit/>
          </a:bodyPr>
          <a:lstStyle/>
          <a:p>
            <a:pPr algn="ctr"/>
            <a:r>
              <a:rPr lang="fr-FR" b="1"/>
              <a:t>Table de dimension</a:t>
            </a:r>
          </a:p>
        </p:txBody>
      </p:sp>
      <p:pic>
        <p:nvPicPr>
          <p:cNvPr id="8" name="Picture 7" descr="A screenshot of a computer&#10;&#10;AI-generated content may be incorrect.">
            <a:extLst>
              <a:ext uri="{FF2B5EF4-FFF2-40B4-BE49-F238E27FC236}">
                <a16:creationId xmlns:a16="http://schemas.microsoft.com/office/drawing/2014/main" id="{6719A90F-E9C5-12A5-E82A-372CB9510098}"/>
              </a:ext>
            </a:extLst>
          </p:cNvPr>
          <p:cNvPicPr>
            <a:picLocks noChangeAspect="1"/>
          </p:cNvPicPr>
          <p:nvPr/>
        </p:nvPicPr>
        <p:blipFill>
          <a:blip r:embed="rId6"/>
          <a:stretch>
            <a:fillRect/>
          </a:stretch>
        </p:blipFill>
        <p:spPr>
          <a:xfrm>
            <a:off x="5086478" y="1455265"/>
            <a:ext cx="2008746" cy="2794173"/>
          </a:xfrm>
          <a:prstGeom prst="rect">
            <a:avLst/>
          </a:prstGeom>
        </p:spPr>
      </p:pic>
      <p:sp>
        <p:nvSpPr>
          <p:cNvPr id="20" name="ZoneTexte 13">
            <a:extLst>
              <a:ext uri="{FF2B5EF4-FFF2-40B4-BE49-F238E27FC236}">
                <a16:creationId xmlns:a16="http://schemas.microsoft.com/office/drawing/2014/main" id="{71E6B16B-7EF6-4127-0792-788FD805AC3C}"/>
              </a:ext>
            </a:extLst>
          </p:cNvPr>
          <p:cNvSpPr txBox="1"/>
          <p:nvPr/>
        </p:nvSpPr>
        <p:spPr>
          <a:xfrm>
            <a:off x="4982803" y="1095721"/>
            <a:ext cx="1972106" cy="369332"/>
          </a:xfrm>
          <a:prstGeom prst="rect">
            <a:avLst/>
          </a:prstGeom>
          <a:noFill/>
        </p:spPr>
        <p:txBody>
          <a:bodyPr wrap="square" rtlCol="0">
            <a:spAutoFit/>
          </a:bodyPr>
          <a:lstStyle/>
          <a:p>
            <a:pPr algn="ctr"/>
            <a:r>
              <a:rPr lang="fr-FR" b="1"/>
              <a:t>Table de faits</a:t>
            </a:r>
          </a:p>
        </p:txBody>
      </p:sp>
      <p:sp>
        <p:nvSpPr>
          <p:cNvPr id="21" name="ZoneTexte 14">
            <a:extLst>
              <a:ext uri="{FF2B5EF4-FFF2-40B4-BE49-F238E27FC236}">
                <a16:creationId xmlns:a16="http://schemas.microsoft.com/office/drawing/2014/main" id="{795690EE-8A30-BE2C-0857-CEEBD1912A6B}"/>
              </a:ext>
            </a:extLst>
          </p:cNvPr>
          <p:cNvSpPr txBox="1"/>
          <p:nvPr/>
        </p:nvSpPr>
        <p:spPr>
          <a:xfrm>
            <a:off x="4056965" y="4473817"/>
            <a:ext cx="4063292" cy="2308324"/>
          </a:xfrm>
          <a:prstGeom prst="rect">
            <a:avLst/>
          </a:prstGeom>
          <a:noFill/>
        </p:spPr>
        <p:txBody>
          <a:bodyPr wrap="square" lIns="91440" tIns="45720" rIns="91440" bIns="45720" rtlCol="0" anchor="t">
            <a:spAutoFit/>
          </a:bodyPr>
          <a:lstStyle/>
          <a:p>
            <a:pPr algn="ctr"/>
            <a:r>
              <a:rPr lang="fr-FR" b="1" dirty="0"/>
              <a:t>Informations supplémentaires</a:t>
            </a:r>
            <a:endParaRPr lang="fr-FR" b="1" dirty="0">
              <a:ea typeface="Calibri"/>
              <a:cs typeface="Calibri"/>
            </a:endParaRPr>
          </a:p>
          <a:p>
            <a:pPr marL="285750" indent="-285750">
              <a:buFont typeface="Wingdings" panose="05000000000000000000" pitchFamily="2" charset="2"/>
              <a:buChar char="Ø"/>
            </a:pPr>
            <a:r>
              <a:rPr lang="fr-FR" dirty="0">
                <a:ea typeface="Calibri"/>
                <a:cs typeface="Calibri"/>
              </a:rPr>
              <a:t>Transformations similaires pour les autres tables à 80%</a:t>
            </a:r>
          </a:p>
          <a:p>
            <a:pPr marL="285750" indent="-285750">
              <a:buFont typeface="Wingdings" panose="05000000000000000000" pitchFamily="2" charset="2"/>
              <a:buChar char="Ø"/>
            </a:pPr>
            <a:r>
              <a:rPr lang="fr-FR" dirty="0">
                <a:ea typeface="Calibri"/>
                <a:cs typeface="Calibri"/>
              </a:rPr>
              <a:t>Renommer les colonnes en version FR, création de certains ID</a:t>
            </a:r>
          </a:p>
          <a:p>
            <a:pPr marL="285750" indent="-285750">
              <a:buFont typeface="Wingdings" panose="05000000000000000000" pitchFamily="2" charset="2"/>
              <a:buChar char="Ø"/>
            </a:pPr>
            <a:r>
              <a:rPr lang="fr-FR" dirty="0">
                <a:ea typeface="Calibri"/>
                <a:cs typeface="Calibri"/>
              </a:rPr>
              <a:t>Changement de certains types en texte, nombre décimale,…</a:t>
            </a:r>
          </a:p>
          <a:p>
            <a:pPr marL="285750" indent="-285750">
              <a:buFont typeface="Wingdings" panose="05000000000000000000" pitchFamily="2" charset="2"/>
              <a:buChar char="Ø"/>
            </a:pPr>
            <a:r>
              <a:rPr lang="fr-FR" dirty="0">
                <a:ea typeface="Calibri"/>
                <a:cs typeface="Calibri"/>
              </a:rPr>
              <a:t>Suppression de colonnes indifférentes</a:t>
            </a:r>
          </a:p>
        </p:txBody>
      </p:sp>
      <p:grpSp>
        <p:nvGrpSpPr>
          <p:cNvPr id="19" name="Groupe 18">
            <a:extLst>
              <a:ext uri="{FF2B5EF4-FFF2-40B4-BE49-F238E27FC236}">
                <a16:creationId xmlns:a16="http://schemas.microsoft.com/office/drawing/2014/main" id="{21348F3F-F909-595E-1244-50B5181F2633}"/>
              </a:ext>
            </a:extLst>
          </p:cNvPr>
          <p:cNvGrpSpPr/>
          <p:nvPr/>
        </p:nvGrpSpPr>
        <p:grpSpPr>
          <a:xfrm>
            <a:off x="11247218" y="0"/>
            <a:ext cx="1017046" cy="1017046"/>
            <a:chOff x="11021209" y="5116157"/>
            <a:chExt cx="1017046" cy="1017046"/>
          </a:xfrm>
        </p:grpSpPr>
        <p:pic>
          <p:nvPicPr>
            <p:cNvPr id="22" name="Picture 2" descr="Maillot Football Png, Vecteurs, PSD et Icônes Pour Téléchargement Gratuit |  Pngtree">
              <a:extLst>
                <a:ext uri="{FF2B5EF4-FFF2-40B4-BE49-F238E27FC236}">
                  <a16:creationId xmlns:a16="http://schemas.microsoft.com/office/drawing/2014/main" id="{3EAE974C-863D-DE80-7026-E5CC70E77D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AE50D197-70EC-A88E-809B-5A842388890C}"/>
                </a:ext>
              </a:extLst>
            </p:cNvPr>
            <p:cNvSpPr txBox="1"/>
            <p:nvPr/>
          </p:nvSpPr>
          <p:spPr>
            <a:xfrm>
              <a:off x="11387194" y="5429256"/>
              <a:ext cx="328108" cy="369332"/>
            </a:xfrm>
            <a:prstGeom prst="rect">
              <a:avLst/>
            </a:prstGeom>
            <a:noFill/>
          </p:spPr>
          <p:txBody>
            <a:bodyPr wrap="square" rtlCol="0">
              <a:spAutoFit/>
            </a:bodyPr>
            <a:lstStyle/>
            <a:p>
              <a:r>
                <a:rPr lang="fr-FR" dirty="0">
                  <a:latin typeface="Amasis MT Pro Black" panose="020F0502020204030204" pitchFamily="18" charset="0"/>
                </a:rPr>
                <a:t>7</a:t>
              </a:r>
            </a:p>
          </p:txBody>
        </p:sp>
      </p:grpSp>
    </p:spTree>
    <p:extLst>
      <p:ext uri="{BB962C8B-B14F-4D97-AF65-F5344CB8AC3E}">
        <p14:creationId xmlns:p14="http://schemas.microsoft.com/office/powerpoint/2010/main" val="1791376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C21CD-E83B-E243-AB32-243930AA164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2548FF6-20B9-F1A1-7B38-F849B2415C70}"/>
              </a:ext>
            </a:extLst>
          </p:cNvPr>
          <p:cNvSpPr/>
          <p:nvPr/>
        </p:nvSpPr>
        <p:spPr>
          <a:xfrm>
            <a:off x="8129049" y="0"/>
            <a:ext cx="406295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9B06A2A6-CCB0-84D9-9DAB-26B8C39867DC}"/>
              </a:ext>
            </a:extLst>
          </p:cNvPr>
          <p:cNvSpPr/>
          <p:nvPr/>
        </p:nvSpPr>
        <p:spPr>
          <a:xfrm>
            <a:off x="4062951" y="0"/>
            <a:ext cx="40644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8EA817FB-CE40-DEBB-7C1E-A5AF766B60F7}"/>
              </a:ext>
            </a:extLst>
          </p:cNvPr>
          <p:cNvSpPr/>
          <p:nvPr/>
        </p:nvSpPr>
        <p:spPr>
          <a:xfrm>
            <a:off x="1" y="0"/>
            <a:ext cx="4062952" cy="6858000"/>
          </a:xfrm>
          <a:prstGeom prst="rect">
            <a:avLst/>
          </a:prstGeom>
          <a:solidFill>
            <a:srgbClr val="7EAF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E9688238-B885-7E84-2A44-2DBF22292BFF}"/>
              </a:ext>
            </a:extLst>
          </p:cNvPr>
          <p:cNvSpPr txBox="1"/>
          <p:nvPr/>
        </p:nvSpPr>
        <p:spPr>
          <a:xfrm>
            <a:off x="3385793" y="197963"/>
            <a:ext cx="5420413" cy="400110"/>
          </a:xfrm>
          <a:prstGeom prst="rect">
            <a:avLst/>
          </a:prstGeom>
          <a:noFill/>
        </p:spPr>
        <p:txBody>
          <a:bodyPr wrap="square" rtlCol="0">
            <a:spAutoFit/>
          </a:bodyPr>
          <a:lstStyle/>
          <a:p>
            <a:pPr algn="ctr"/>
            <a:r>
              <a:rPr lang="fr-FR" sz="2000" b="1" u="sng"/>
              <a:t>C) Gestion des erreurs et données manquantes</a:t>
            </a:r>
          </a:p>
        </p:txBody>
      </p:sp>
      <p:pic>
        <p:nvPicPr>
          <p:cNvPr id="11" name="Image 10">
            <a:extLst>
              <a:ext uri="{FF2B5EF4-FFF2-40B4-BE49-F238E27FC236}">
                <a16:creationId xmlns:a16="http://schemas.microsoft.com/office/drawing/2014/main" id="{FC0C4FCE-2447-8AC3-9A20-95508B8EC6B9}"/>
              </a:ext>
            </a:extLst>
          </p:cNvPr>
          <p:cNvPicPr>
            <a:picLocks noChangeAspect="1"/>
          </p:cNvPicPr>
          <p:nvPr/>
        </p:nvPicPr>
        <p:blipFill>
          <a:blip r:embed="rId2"/>
          <a:stretch>
            <a:fillRect/>
          </a:stretch>
        </p:blipFill>
        <p:spPr>
          <a:xfrm>
            <a:off x="787036" y="2839835"/>
            <a:ext cx="2619639" cy="3906069"/>
          </a:xfrm>
          <a:prstGeom prst="rect">
            <a:avLst/>
          </a:prstGeom>
        </p:spPr>
      </p:pic>
      <p:sp>
        <p:nvSpPr>
          <p:cNvPr id="12" name="ZoneTexte 11">
            <a:extLst>
              <a:ext uri="{FF2B5EF4-FFF2-40B4-BE49-F238E27FC236}">
                <a16:creationId xmlns:a16="http://schemas.microsoft.com/office/drawing/2014/main" id="{6CCF2BEB-C688-77B1-6704-04797B953A1A}"/>
              </a:ext>
            </a:extLst>
          </p:cNvPr>
          <p:cNvSpPr txBox="1"/>
          <p:nvPr/>
        </p:nvSpPr>
        <p:spPr>
          <a:xfrm>
            <a:off x="1248724" y="716092"/>
            <a:ext cx="1713321" cy="369332"/>
          </a:xfrm>
          <a:prstGeom prst="rect">
            <a:avLst/>
          </a:prstGeom>
          <a:noFill/>
        </p:spPr>
        <p:txBody>
          <a:bodyPr wrap="square">
            <a:spAutoFit/>
          </a:bodyPr>
          <a:lstStyle/>
          <a:p>
            <a:pPr algn="ctr"/>
            <a:r>
              <a:rPr lang="fr-FR" b="1" u="sng"/>
              <a:t>Football</a:t>
            </a:r>
          </a:p>
        </p:txBody>
      </p:sp>
      <p:sp>
        <p:nvSpPr>
          <p:cNvPr id="13" name="ZoneTexte 12">
            <a:extLst>
              <a:ext uri="{FF2B5EF4-FFF2-40B4-BE49-F238E27FC236}">
                <a16:creationId xmlns:a16="http://schemas.microsoft.com/office/drawing/2014/main" id="{E135629A-B433-5EBE-E6D0-B1223A27523A}"/>
              </a:ext>
            </a:extLst>
          </p:cNvPr>
          <p:cNvSpPr txBox="1"/>
          <p:nvPr/>
        </p:nvSpPr>
        <p:spPr>
          <a:xfrm>
            <a:off x="5238490" y="716092"/>
            <a:ext cx="1713321" cy="369332"/>
          </a:xfrm>
          <a:prstGeom prst="rect">
            <a:avLst/>
          </a:prstGeom>
          <a:noFill/>
        </p:spPr>
        <p:txBody>
          <a:bodyPr wrap="square">
            <a:spAutoFit/>
          </a:bodyPr>
          <a:lstStyle/>
          <a:p>
            <a:pPr algn="ctr"/>
            <a:r>
              <a:rPr lang="fr-FR" b="1" u="sng"/>
              <a:t>Basketball</a:t>
            </a:r>
          </a:p>
        </p:txBody>
      </p:sp>
      <p:sp>
        <p:nvSpPr>
          <p:cNvPr id="14" name="ZoneTexte 13">
            <a:extLst>
              <a:ext uri="{FF2B5EF4-FFF2-40B4-BE49-F238E27FC236}">
                <a16:creationId xmlns:a16="http://schemas.microsoft.com/office/drawing/2014/main" id="{F7B59A4D-C496-8454-FE7D-795B3E6AAD21}"/>
              </a:ext>
            </a:extLst>
          </p:cNvPr>
          <p:cNvSpPr txBox="1"/>
          <p:nvPr/>
        </p:nvSpPr>
        <p:spPr>
          <a:xfrm>
            <a:off x="9303863" y="716092"/>
            <a:ext cx="1713321" cy="369332"/>
          </a:xfrm>
          <a:prstGeom prst="rect">
            <a:avLst/>
          </a:prstGeom>
          <a:noFill/>
        </p:spPr>
        <p:txBody>
          <a:bodyPr wrap="square">
            <a:spAutoFit/>
          </a:bodyPr>
          <a:lstStyle/>
          <a:p>
            <a:pPr algn="ctr"/>
            <a:r>
              <a:rPr lang="fr-FR" b="1" u="sng"/>
              <a:t>Volleyball</a:t>
            </a:r>
          </a:p>
        </p:txBody>
      </p:sp>
      <p:sp>
        <p:nvSpPr>
          <p:cNvPr id="15" name="ZoneTexte 14">
            <a:extLst>
              <a:ext uri="{FF2B5EF4-FFF2-40B4-BE49-F238E27FC236}">
                <a16:creationId xmlns:a16="http://schemas.microsoft.com/office/drawing/2014/main" id="{E051EC23-3314-2DB2-23C5-6D9A9B5E9217}"/>
              </a:ext>
            </a:extLst>
          </p:cNvPr>
          <p:cNvSpPr txBox="1"/>
          <p:nvPr/>
        </p:nvSpPr>
        <p:spPr>
          <a:xfrm>
            <a:off x="151508" y="1085424"/>
            <a:ext cx="3759937" cy="923330"/>
          </a:xfrm>
          <a:prstGeom prst="rect">
            <a:avLst/>
          </a:prstGeom>
          <a:noFill/>
        </p:spPr>
        <p:txBody>
          <a:bodyPr wrap="square">
            <a:spAutoFit/>
          </a:bodyPr>
          <a:lstStyle/>
          <a:p>
            <a:pPr marL="285750" indent="-285750">
              <a:buFont typeface="Wingdings" panose="05000000000000000000" pitchFamily="2" charset="2"/>
              <a:buChar char="Ø"/>
            </a:pPr>
            <a:r>
              <a:rPr lang="fr-FR" dirty="0"/>
              <a:t>Pas de données manquantes </a:t>
            </a:r>
          </a:p>
          <a:p>
            <a:pPr marL="285750" indent="-285750">
              <a:buFont typeface="Wingdings" panose="05000000000000000000" pitchFamily="2" charset="2"/>
              <a:buChar char="Ø"/>
            </a:pPr>
            <a:r>
              <a:rPr lang="fr-FR" dirty="0"/>
              <a:t>Pas d’erreurs</a:t>
            </a:r>
          </a:p>
          <a:p>
            <a:pPr marL="285750" indent="-285750">
              <a:buFont typeface="Wingdings" panose="05000000000000000000" pitchFamily="2" charset="2"/>
              <a:buChar char="Ø"/>
            </a:pPr>
            <a:r>
              <a:rPr lang="fr-FR" dirty="0"/>
              <a:t>Pas de doublons</a:t>
            </a:r>
          </a:p>
        </p:txBody>
      </p:sp>
      <p:sp>
        <p:nvSpPr>
          <p:cNvPr id="18" name="ZoneTexte 17">
            <a:extLst>
              <a:ext uri="{FF2B5EF4-FFF2-40B4-BE49-F238E27FC236}">
                <a16:creationId xmlns:a16="http://schemas.microsoft.com/office/drawing/2014/main" id="{E0985306-64AF-C849-8F9B-F74F4096F211}"/>
              </a:ext>
            </a:extLst>
          </p:cNvPr>
          <p:cNvSpPr txBox="1"/>
          <p:nvPr/>
        </p:nvSpPr>
        <p:spPr>
          <a:xfrm>
            <a:off x="577888" y="2325561"/>
            <a:ext cx="3350914" cy="369332"/>
          </a:xfrm>
          <a:prstGeom prst="rect">
            <a:avLst/>
          </a:prstGeom>
          <a:noFill/>
        </p:spPr>
        <p:txBody>
          <a:bodyPr wrap="square" rtlCol="0">
            <a:spAutoFit/>
          </a:bodyPr>
          <a:lstStyle/>
          <a:p>
            <a:pPr algn="ctr"/>
            <a:r>
              <a:rPr lang="fr-FR" b="1"/>
              <a:t>Exemple du profil d’une colonne</a:t>
            </a:r>
          </a:p>
        </p:txBody>
      </p:sp>
      <p:pic>
        <p:nvPicPr>
          <p:cNvPr id="2052" name="Picture 4">
            <a:extLst>
              <a:ext uri="{FF2B5EF4-FFF2-40B4-BE49-F238E27FC236}">
                <a16:creationId xmlns:a16="http://schemas.microsoft.com/office/drawing/2014/main" id="{BBF2A7B8-2B1F-DBE1-D441-7FCD8DB87E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7776"/>
          <a:stretch/>
        </p:blipFill>
        <p:spPr bwMode="auto">
          <a:xfrm>
            <a:off x="8196122" y="4511123"/>
            <a:ext cx="3928802" cy="207962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B540B901-28E8-D073-B329-28EBE896A08C}"/>
              </a:ext>
            </a:extLst>
          </p:cNvPr>
          <p:cNvSpPr txBox="1"/>
          <p:nvPr/>
        </p:nvSpPr>
        <p:spPr>
          <a:xfrm>
            <a:off x="8485066" y="3766122"/>
            <a:ext cx="3350914" cy="369332"/>
          </a:xfrm>
          <a:prstGeom prst="rect">
            <a:avLst/>
          </a:prstGeom>
          <a:noFill/>
        </p:spPr>
        <p:txBody>
          <a:bodyPr wrap="square" rtlCol="0">
            <a:spAutoFit/>
          </a:bodyPr>
          <a:lstStyle/>
          <a:p>
            <a:pPr algn="ctr"/>
            <a:r>
              <a:rPr lang="fr-FR" b="1"/>
              <a:t>Exemple du profil d’une colonne</a:t>
            </a:r>
          </a:p>
        </p:txBody>
      </p:sp>
      <p:sp>
        <p:nvSpPr>
          <p:cNvPr id="8" name="ZoneTexte 7">
            <a:extLst>
              <a:ext uri="{FF2B5EF4-FFF2-40B4-BE49-F238E27FC236}">
                <a16:creationId xmlns:a16="http://schemas.microsoft.com/office/drawing/2014/main" id="{507A67EC-13CD-1AF0-B32D-951977038F01}"/>
              </a:ext>
            </a:extLst>
          </p:cNvPr>
          <p:cNvSpPr txBox="1"/>
          <p:nvPr/>
        </p:nvSpPr>
        <p:spPr>
          <a:xfrm>
            <a:off x="8364987" y="1389429"/>
            <a:ext cx="3759937" cy="2031325"/>
          </a:xfrm>
          <a:prstGeom prst="rect">
            <a:avLst/>
          </a:prstGeom>
          <a:noFill/>
        </p:spPr>
        <p:txBody>
          <a:bodyPr wrap="square">
            <a:spAutoFit/>
          </a:bodyPr>
          <a:lstStyle/>
          <a:p>
            <a:pPr marL="285750" indent="-285750">
              <a:buFont typeface="Wingdings" panose="05000000000000000000" pitchFamily="2" charset="2"/>
              <a:buChar char="Ø"/>
            </a:pPr>
            <a:r>
              <a:rPr lang="fr-FR"/>
              <a:t>Pas de données manquantes </a:t>
            </a:r>
          </a:p>
          <a:p>
            <a:pPr marL="285750" indent="-285750">
              <a:buFont typeface="Wingdings" panose="05000000000000000000" pitchFamily="2" charset="2"/>
              <a:buChar char="Ø"/>
            </a:pPr>
            <a:endParaRPr lang="fr-FR"/>
          </a:p>
          <a:p>
            <a:pPr marL="285750" indent="-285750">
              <a:buFont typeface="Wingdings" panose="05000000000000000000" pitchFamily="2" charset="2"/>
              <a:buChar char="Ø"/>
            </a:pPr>
            <a:r>
              <a:rPr lang="fr-FR"/>
              <a:t>Pas d’erreurs</a:t>
            </a:r>
          </a:p>
          <a:p>
            <a:pPr marL="285750" indent="-285750">
              <a:buFont typeface="Wingdings" panose="05000000000000000000" pitchFamily="2" charset="2"/>
              <a:buChar char="Ø"/>
            </a:pPr>
            <a:endParaRPr lang="fr-FR"/>
          </a:p>
          <a:p>
            <a:pPr marL="285750" indent="-285750">
              <a:buFont typeface="Wingdings" panose="05000000000000000000" pitchFamily="2" charset="2"/>
              <a:buChar char="Ø"/>
            </a:pPr>
            <a:r>
              <a:rPr lang="fr-FR"/>
              <a:t>Doublons dans certaines tables car variables forcément répétées comme l’équipe</a:t>
            </a:r>
          </a:p>
        </p:txBody>
      </p:sp>
      <p:sp>
        <p:nvSpPr>
          <p:cNvPr id="3" name="ZoneTexte 14">
            <a:extLst>
              <a:ext uri="{FF2B5EF4-FFF2-40B4-BE49-F238E27FC236}">
                <a16:creationId xmlns:a16="http://schemas.microsoft.com/office/drawing/2014/main" id="{2B1E4F54-9A6E-40DD-9630-3D9012EE6175}"/>
              </a:ext>
            </a:extLst>
          </p:cNvPr>
          <p:cNvSpPr txBox="1"/>
          <p:nvPr/>
        </p:nvSpPr>
        <p:spPr>
          <a:xfrm>
            <a:off x="4218940" y="1075126"/>
            <a:ext cx="3759937" cy="1200329"/>
          </a:xfrm>
          <a:prstGeom prst="rect">
            <a:avLst/>
          </a:prstGeom>
          <a:noFill/>
        </p:spPr>
        <p:txBody>
          <a:bodyPr wrap="square" lIns="91440" tIns="45720" rIns="91440" bIns="45720" anchor="t">
            <a:spAutoFit/>
          </a:bodyPr>
          <a:lstStyle/>
          <a:p>
            <a:pPr marL="285750" indent="-285750">
              <a:buFont typeface="Wingdings" panose="05000000000000000000" pitchFamily="2" charset="2"/>
              <a:buChar char="Ø"/>
            </a:pPr>
            <a:r>
              <a:rPr lang="fr-FR" dirty="0"/>
              <a:t>Pas de données manquantes </a:t>
            </a:r>
          </a:p>
          <a:p>
            <a:pPr marL="285750" indent="-285750">
              <a:buFont typeface="Wingdings" panose="05000000000000000000" pitchFamily="2" charset="2"/>
              <a:buChar char="Ø"/>
            </a:pPr>
            <a:r>
              <a:rPr lang="fr-FR" dirty="0"/>
              <a:t>Pas d’erreurs</a:t>
            </a:r>
            <a:endParaRPr lang="fr-FR" dirty="0">
              <a:ea typeface="Calibri"/>
              <a:cs typeface="Calibri"/>
            </a:endParaRPr>
          </a:p>
          <a:p>
            <a:pPr marL="285750" indent="-285750">
              <a:buFont typeface="Wingdings" panose="05000000000000000000" pitchFamily="2" charset="2"/>
              <a:buChar char="Ø"/>
            </a:pPr>
            <a:r>
              <a:rPr lang="fr-FR" dirty="0"/>
              <a:t>Doublons pour les joueurs ( </a:t>
            </a:r>
            <a:r>
              <a:rPr lang="fr-FR" i="1" dirty="0"/>
              <a:t>OVERALL, HOME et AWAY</a:t>
            </a:r>
            <a:r>
              <a:rPr lang="fr-FR" dirty="0"/>
              <a:t> )</a:t>
            </a:r>
            <a:endParaRPr lang="fr-FR" dirty="0">
              <a:ea typeface="Calibri"/>
              <a:cs typeface="Calibri"/>
            </a:endParaRPr>
          </a:p>
        </p:txBody>
      </p:sp>
      <p:pic>
        <p:nvPicPr>
          <p:cNvPr id="17" name="Picture 16" descr="A screenshot of a computer&#10;&#10;AI-generated content may be incorrect.">
            <a:extLst>
              <a:ext uri="{FF2B5EF4-FFF2-40B4-BE49-F238E27FC236}">
                <a16:creationId xmlns:a16="http://schemas.microsoft.com/office/drawing/2014/main" id="{AA07EED7-E107-9C74-632A-CD61F217820B}"/>
              </a:ext>
            </a:extLst>
          </p:cNvPr>
          <p:cNvPicPr>
            <a:picLocks noChangeAspect="1"/>
          </p:cNvPicPr>
          <p:nvPr/>
        </p:nvPicPr>
        <p:blipFill>
          <a:blip r:embed="rId4"/>
          <a:stretch>
            <a:fillRect/>
          </a:stretch>
        </p:blipFill>
        <p:spPr>
          <a:xfrm>
            <a:off x="4715837" y="2634489"/>
            <a:ext cx="2871144" cy="4132305"/>
          </a:xfrm>
          <a:prstGeom prst="rect">
            <a:avLst/>
          </a:prstGeom>
        </p:spPr>
      </p:pic>
      <p:sp>
        <p:nvSpPr>
          <p:cNvPr id="19" name="ZoneTexte 6">
            <a:extLst>
              <a:ext uri="{FF2B5EF4-FFF2-40B4-BE49-F238E27FC236}">
                <a16:creationId xmlns:a16="http://schemas.microsoft.com/office/drawing/2014/main" id="{BD1F4293-6823-65E4-BABF-D42E852C8A30}"/>
              </a:ext>
            </a:extLst>
          </p:cNvPr>
          <p:cNvSpPr txBox="1"/>
          <p:nvPr/>
        </p:nvSpPr>
        <p:spPr>
          <a:xfrm>
            <a:off x="4419695" y="2265157"/>
            <a:ext cx="3350914" cy="369332"/>
          </a:xfrm>
          <a:prstGeom prst="rect">
            <a:avLst/>
          </a:prstGeom>
          <a:noFill/>
        </p:spPr>
        <p:txBody>
          <a:bodyPr wrap="square" rtlCol="0">
            <a:spAutoFit/>
          </a:bodyPr>
          <a:lstStyle/>
          <a:p>
            <a:pPr algn="ctr"/>
            <a:r>
              <a:rPr lang="fr-FR" b="1" dirty="0"/>
              <a:t>Exemple du profil d’une colonne</a:t>
            </a:r>
          </a:p>
        </p:txBody>
      </p:sp>
      <p:grpSp>
        <p:nvGrpSpPr>
          <p:cNvPr id="9" name="Groupe 8">
            <a:extLst>
              <a:ext uri="{FF2B5EF4-FFF2-40B4-BE49-F238E27FC236}">
                <a16:creationId xmlns:a16="http://schemas.microsoft.com/office/drawing/2014/main" id="{E0267279-81BC-756A-FF14-CA22DB544EF2}"/>
              </a:ext>
            </a:extLst>
          </p:cNvPr>
          <p:cNvGrpSpPr/>
          <p:nvPr/>
        </p:nvGrpSpPr>
        <p:grpSpPr>
          <a:xfrm>
            <a:off x="11253837" y="-3286"/>
            <a:ext cx="1017046" cy="1017046"/>
            <a:chOff x="11021209" y="5116157"/>
            <a:chExt cx="1017046" cy="1017046"/>
          </a:xfrm>
        </p:grpSpPr>
        <p:pic>
          <p:nvPicPr>
            <p:cNvPr id="10" name="Picture 2" descr="Maillot Football Png, Vecteurs, PSD et Icônes Pour Téléchargement Gratuit |  Pngtree">
              <a:extLst>
                <a:ext uri="{FF2B5EF4-FFF2-40B4-BE49-F238E27FC236}">
                  <a16:creationId xmlns:a16="http://schemas.microsoft.com/office/drawing/2014/main" id="{41A83830-8414-B959-8440-F468CC89C8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42266321-E333-AD38-F4D3-EFAF1CE95E5C}"/>
                </a:ext>
              </a:extLst>
            </p:cNvPr>
            <p:cNvSpPr txBox="1"/>
            <p:nvPr/>
          </p:nvSpPr>
          <p:spPr>
            <a:xfrm>
              <a:off x="11387194" y="5429256"/>
              <a:ext cx="328108" cy="369332"/>
            </a:xfrm>
            <a:prstGeom prst="rect">
              <a:avLst/>
            </a:prstGeom>
            <a:noFill/>
          </p:spPr>
          <p:txBody>
            <a:bodyPr wrap="square" rtlCol="0">
              <a:spAutoFit/>
            </a:bodyPr>
            <a:lstStyle/>
            <a:p>
              <a:r>
                <a:rPr lang="fr-FR" dirty="0">
                  <a:latin typeface="Amasis MT Pro Black" panose="020F0502020204030204" pitchFamily="18" charset="0"/>
                </a:rPr>
                <a:t>8</a:t>
              </a:r>
            </a:p>
          </p:txBody>
        </p:sp>
      </p:grpSp>
    </p:spTree>
    <p:extLst>
      <p:ext uri="{BB962C8B-B14F-4D97-AF65-F5344CB8AC3E}">
        <p14:creationId xmlns:p14="http://schemas.microsoft.com/office/powerpoint/2010/main" val="31377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83039-7A90-FA6F-B02B-2DA9BA68560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2023B85-BD5B-078B-F52C-E103842EFDD0}"/>
              </a:ext>
            </a:extLst>
          </p:cNvPr>
          <p:cNvSpPr/>
          <p:nvPr/>
        </p:nvSpPr>
        <p:spPr>
          <a:xfrm>
            <a:off x="1" y="0"/>
            <a:ext cx="4062952" cy="6858000"/>
          </a:xfrm>
          <a:prstGeom prst="rect">
            <a:avLst/>
          </a:prstGeom>
          <a:solidFill>
            <a:srgbClr val="7EAF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4DE8265D-74E2-B5EB-B003-210C7B28CA04}"/>
              </a:ext>
            </a:extLst>
          </p:cNvPr>
          <p:cNvSpPr/>
          <p:nvPr/>
        </p:nvSpPr>
        <p:spPr>
          <a:xfrm>
            <a:off x="8129049" y="0"/>
            <a:ext cx="406295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B13A2D3A-E240-8437-E66B-242165122127}"/>
              </a:ext>
            </a:extLst>
          </p:cNvPr>
          <p:cNvSpPr/>
          <p:nvPr/>
        </p:nvSpPr>
        <p:spPr>
          <a:xfrm>
            <a:off x="4062952" y="0"/>
            <a:ext cx="406295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8E60ABDE-48C5-3674-F26D-4957587E49F4}"/>
              </a:ext>
            </a:extLst>
          </p:cNvPr>
          <p:cNvSpPr txBox="1"/>
          <p:nvPr/>
        </p:nvSpPr>
        <p:spPr>
          <a:xfrm>
            <a:off x="2960800" y="197963"/>
            <a:ext cx="6267254" cy="400110"/>
          </a:xfrm>
          <a:prstGeom prst="rect">
            <a:avLst/>
          </a:prstGeom>
          <a:noFill/>
        </p:spPr>
        <p:txBody>
          <a:bodyPr wrap="square" rtlCol="0">
            <a:spAutoFit/>
          </a:bodyPr>
          <a:lstStyle/>
          <a:p>
            <a:pPr algn="ctr"/>
            <a:r>
              <a:rPr lang="fr-FR" sz="2000" b="1" u="sng"/>
              <a:t>D) Création colonnes personnalisées et conditionnelles</a:t>
            </a:r>
          </a:p>
        </p:txBody>
      </p:sp>
      <p:sp>
        <p:nvSpPr>
          <p:cNvPr id="6" name="ZoneTexte 5">
            <a:extLst>
              <a:ext uri="{FF2B5EF4-FFF2-40B4-BE49-F238E27FC236}">
                <a16:creationId xmlns:a16="http://schemas.microsoft.com/office/drawing/2014/main" id="{278E6948-8406-5AA3-1FC4-BC54C3B4D573}"/>
              </a:ext>
            </a:extLst>
          </p:cNvPr>
          <p:cNvSpPr txBox="1"/>
          <p:nvPr/>
        </p:nvSpPr>
        <p:spPr>
          <a:xfrm>
            <a:off x="1248724" y="716092"/>
            <a:ext cx="1713321" cy="369332"/>
          </a:xfrm>
          <a:prstGeom prst="rect">
            <a:avLst/>
          </a:prstGeom>
          <a:noFill/>
        </p:spPr>
        <p:txBody>
          <a:bodyPr wrap="square">
            <a:spAutoFit/>
          </a:bodyPr>
          <a:lstStyle/>
          <a:p>
            <a:pPr algn="ctr"/>
            <a:r>
              <a:rPr lang="fr-FR" b="1" u="sng"/>
              <a:t>Football</a:t>
            </a:r>
          </a:p>
        </p:txBody>
      </p:sp>
      <p:sp>
        <p:nvSpPr>
          <p:cNvPr id="7" name="ZoneTexte 6">
            <a:extLst>
              <a:ext uri="{FF2B5EF4-FFF2-40B4-BE49-F238E27FC236}">
                <a16:creationId xmlns:a16="http://schemas.microsoft.com/office/drawing/2014/main" id="{BBB8EC70-4405-5842-D628-45D98EF398FB}"/>
              </a:ext>
            </a:extLst>
          </p:cNvPr>
          <p:cNvSpPr txBox="1"/>
          <p:nvPr/>
        </p:nvSpPr>
        <p:spPr>
          <a:xfrm>
            <a:off x="5238490" y="716092"/>
            <a:ext cx="1713321" cy="369332"/>
          </a:xfrm>
          <a:prstGeom prst="rect">
            <a:avLst/>
          </a:prstGeom>
          <a:noFill/>
        </p:spPr>
        <p:txBody>
          <a:bodyPr wrap="square">
            <a:spAutoFit/>
          </a:bodyPr>
          <a:lstStyle/>
          <a:p>
            <a:pPr algn="ctr"/>
            <a:r>
              <a:rPr lang="fr-FR" b="1" u="sng"/>
              <a:t>Basketball</a:t>
            </a:r>
          </a:p>
        </p:txBody>
      </p:sp>
      <p:sp>
        <p:nvSpPr>
          <p:cNvPr id="8" name="ZoneTexte 7">
            <a:extLst>
              <a:ext uri="{FF2B5EF4-FFF2-40B4-BE49-F238E27FC236}">
                <a16:creationId xmlns:a16="http://schemas.microsoft.com/office/drawing/2014/main" id="{64F785B8-569E-6E6A-51EC-606D4868C34B}"/>
              </a:ext>
            </a:extLst>
          </p:cNvPr>
          <p:cNvSpPr txBox="1"/>
          <p:nvPr/>
        </p:nvSpPr>
        <p:spPr>
          <a:xfrm>
            <a:off x="9303863" y="716092"/>
            <a:ext cx="1713321" cy="369332"/>
          </a:xfrm>
          <a:prstGeom prst="rect">
            <a:avLst/>
          </a:prstGeom>
          <a:noFill/>
        </p:spPr>
        <p:txBody>
          <a:bodyPr wrap="square">
            <a:spAutoFit/>
          </a:bodyPr>
          <a:lstStyle/>
          <a:p>
            <a:pPr algn="ctr"/>
            <a:r>
              <a:rPr lang="fr-FR" b="1" u="sng"/>
              <a:t>Volleyball</a:t>
            </a:r>
          </a:p>
        </p:txBody>
      </p:sp>
      <p:sp>
        <p:nvSpPr>
          <p:cNvPr id="10" name="ZoneTexte 9">
            <a:extLst>
              <a:ext uri="{FF2B5EF4-FFF2-40B4-BE49-F238E27FC236}">
                <a16:creationId xmlns:a16="http://schemas.microsoft.com/office/drawing/2014/main" id="{1B224AE1-42E3-9593-6A15-ED5D57F8DA3E}"/>
              </a:ext>
            </a:extLst>
          </p:cNvPr>
          <p:cNvSpPr txBox="1"/>
          <p:nvPr/>
        </p:nvSpPr>
        <p:spPr>
          <a:xfrm>
            <a:off x="-2251" y="2686254"/>
            <a:ext cx="3737728" cy="2862322"/>
          </a:xfrm>
          <a:prstGeom prst="rect">
            <a:avLst/>
          </a:prstGeom>
          <a:noFill/>
        </p:spPr>
        <p:txBody>
          <a:bodyPr wrap="square">
            <a:spAutoFit/>
          </a:bodyPr>
          <a:lstStyle/>
          <a:p>
            <a:pPr marL="285750" indent="-285750">
              <a:buFont typeface="Wingdings" panose="05000000000000000000" pitchFamily="2" charset="2"/>
              <a:buChar char="Ø"/>
            </a:pPr>
            <a:r>
              <a:rPr lang="fr-FR">
                <a:solidFill>
                  <a:srgbClr val="000000"/>
                </a:solidFill>
                <a:latin typeface="Times New Roman" panose="02020603050405020304" pitchFamily="18" charset="0"/>
              </a:rPr>
              <a:t>Création d’identifiant se base sur la concaténation d’une colonne indexée et de la première lettre du nom de la table</a:t>
            </a:r>
          </a:p>
          <a:p>
            <a:pPr marL="285750" indent="-285750">
              <a:buFont typeface="Wingdings" panose="05000000000000000000" pitchFamily="2" charset="2"/>
              <a:buChar char="Ø"/>
            </a:pPr>
            <a:endParaRPr lang="fr-FR">
              <a:solidFill>
                <a:srgbClr val="000000"/>
              </a:solidFill>
              <a:latin typeface="Times New Roman" panose="02020603050405020304" pitchFamily="18" charset="0"/>
            </a:endParaRPr>
          </a:p>
          <a:p>
            <a:pPr marL="285750" indent="-285750">
              <a:buFont typeface="Wingdings" panose="05000000000000000000" pitchFamily="2" charset="2"/>
              <a:buChar char="Ø"/>
            </a:pPr>
            <a:r>
              <a:rPr lang="fr-FR">
                <a:solidFill>
                  <a:srgbClr val="000000"/>
                </a:solidFill>
                <a:latin typeface="Times New Roman" panose="02020603050405020304" pitchFamily="18" charset="0"/>
              </a:rPr>
              <a:t>Exemple : </a:t>
            </a:r>
            <a:r>
              <a:rPr lang="fr-FR" sz="1800" b="0" i="0" u="none" strike="noStrike" baseline="0">
                <a:solidFill>
                  <a:srgbClr val="000000"/>
                </a:solidFill>
                <a:latin typeface="Times New Roman" panose="02020603050405020304" pitchFamily="18" charset="0"/>
              </a:rPr>
              <a:t>T+[numéro</a:t>
            </a:r>
            <a:r>
              <a:rPr lang="fr-FR">
                <a:solidFill>
                  <a:srgbClr val="000000"/>
                </a:solidFill>
                <a:latin typeface="Times New Roman" panose="02020603050405020304" pitchFamily="18" charset="0"/>
              </a:rPr>
              <a:t> </a:t>
            </a:r>
            <a:r>
              <a:rPr lang="fr-FR" sz="1800" b="0" i="0" u="none" strike="noStrike" baseline="0">
                <a:solidFill>
                  <a:srgbClr val="000000"/>
                </a:solidFill>
                <a:latin typeface="Times New Roman" panose="02020603050405020304" pitchFamily="18" charset="0"/>
              </a:rPr>
              <a:t>de ligne] pour l’identifiant de Tirs)</a:t>
            </a:r>
          </a:p>
          <a:p>
            <a:pPr marL="285750" indent="-285750">
              <a:buFont typeface="Wingdings" panose="05000000000000000000" pitchFamily="2" charset="2"/>
              <a:buChar char="Ø"/>
            </a:pPr>
            <a:endParaRPr lang="fr-FR">
              <a:solidFill>
                <a:srgbClr val="000000"/>
              </a:solidFill>
              <a:latin typeface="Times New Roman" panose="02020603050405020304" pitchFamily="18" charset="0"/>
            </a:endParaRPr>
          </a:p>
          <a:p>
            <a:pPr marL="285750" indent="-285750">
              <a:buFont typeface="Wingdings" panose="05000000000000000000" pitchFamily="2" charset="2"/>
              <a:buChar char="Ø"/>
            </a:pPr>
            <a:r>
              <a:rPr lang="fr-FR">
                <a:solidFill>
                  <a:srgbClr val="000000"/>
                </a:solidFill>
                <a:latin typeface="Times New Roman" panose="02020603050405020304" pitchFamily="18" charset="0"/>
              </a:rPr>
              <a:t>Fonction utilisée pour l’ID Tir : </a:t>
            </a:r>
            <a:r>
              <a:rPr lang="fr-FR" sz="1800" b="0" i="0" u="none" strike="noStrike" baseline="0">
                <a:solidFill>
                  <a:srgbClr val="000000"/>
                </a:solidFill>
                <a:latin typeface="Times New Roman" panose="02020603050405020304" pitchFamily="18" charset="0"/>
              </a:rPr>
              <a:t>“T” &amp; [ID de base] </a:t>
            </a:r>
            <a:endParaRPr lang="fr-FR">
              <a:solidFill>
                <a:srgbClr val="000000"/>
              </a:solidFill>
              <a:latin typeface="Times New Roman" panose="02020603050405020304" pitchFamily="18" charset="0"/>
            </a:endParaRPr>
          </a:p>
        </p:txBody>
      </p:sp>
      <p:pic>
        <p:nvPicPr>
          <p:cNvPr id="3074" name="Picture 2" descr="Une image contenant texte, conception, capture d’écran, Police&#10;&#10;Le contenu généré par l’IA peut être incorrect.">
            <a:extLst>
              <a:ext uri="{FF2B5EF4-FFF2-40B4-BE49-F238E27FC236}">
                <a16:creationId xmlns:a16="http://schemas.microsoft.com/office/drawing/2014/main" id="{2F89DD45-FA48-64D3-CC7F-3AD86E2E2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0423" y="1425267"/>
            <a:ext cx="1600200" cy="151447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98F143D-7756-5AB2-208A-B51DA064C4EC}"/>
              </a:ext>
            </a:extLst>
          </p:cNvPr>
          <p:cNvSpPr txBox="1"/>
          <p:nvPr/>
        </p:nvSpPr>
        <p:spPr>
          <a:xfrm>
            <a:off x="8231390" y="3454524"/>
            <a:ext cx="3844345" cy="2308324"/>
          </a:xfrm>
          <a:prstGeom prst="rect">
            <a:avLst/>
          </a:prstGeom>
          <a:noFill/>
        </p:spPr>
        <p:txBody>
          <a:bodyPr wrap="square">
            <a:spAutoFit/>
          </a:bodyPr>
          <a:lstStyle/>
          <a:p>
            <a:pPr marL="285750" indent="-285750">
              <a:buFont typeface="Wingdings" panose="05000000000000000000" pitchFamily="2" charset="2"/>
              <a:buChar char="Ø"/>
            </a:pPr>
            <a:r>
              <a:rPr lang="fr-FR" dirty="0">
                <a:solidFill>
                  <a:srgbClr val="000000"/>
                </a:solidFill>
                <a:latin typeface="Times New Roman" panose="02020603050405020304" pitchFamily="18" charset="0"/>
              </a:rPr>
              <a:t>Création d’identifiant en s’aidant du boutons colonne à partir d’exemple pour que l’IA Power </a:t>
            </a:r>
            <a:r>
              <a:rPr lang="fr-FR" dirty="0" err="1">
                <a:solidFill>
                  <a:srgbClr val="000000"/>
                </a:solidFill>
                <a:latin typeface="Times New Roman" panose="02020603050405020304" pitchFamily="18" charset="0"/>
              </a:rPr>
              <a:t>Query</a:t>
            </a:r>
            <a:r>
              <a:rPr lang="fr-FR" dirty="0">
                <a:solidFill>
                  <a:srgbClr val="000000"/>
                </a:solidFill>
                <a:latin typeface="Times New Roman" panose="02020603050405020304" pitchFamily="18" charset="0"/>
              </a:rPr>
              <a:t> créée les IDs</a:t>
            </a:r>
          </a:p>
          <a:p>
            <a:pPr marL="285750" indent="-285750">
              <a:buFont typeface="Wingdings" panose="05000000000000000000" pitchFamily="2" charset="2"/>
              <a:buChar char="Ø"/>
            </a:pPr>
            <a:endParaRPr lang="fr-FR" dirty="0">
              <a:solidFill>
                <a:srgbClr val="000000"/>
              </a:solidFill>
              <a:latin typeface="Times New Roman" panose="02020603050405020304" pitchFamily="18" charset="0"/>
            </a:endParaRPr>
          </a:p>
          <a:p>
            <a:pPr marL="285750" indent="-285750">
              <a:buFont typeface="Wingdings" panose="05000000000000000000" pitchFamily="2" charset="2"/>
              <a:buChar char="Ø"/>
            </a:pPr>
            <a:r>
              <a:rPr lang="fr-FR" dirty="0">
                <a:solidFill>
                  <a:srgbClr val="000000"/>
                </a:solidFill>
                <a:latin typeface="Times New Roman" panose="02020603050405020304" pitchFamily="18" charset="0"/>
              </a:rPr>
              <a:t>Exemple : S</a:t>
            </a:r>
            <a:r>
              <a:rPr lang="fr-FR" sz="1800" b="0" i="0" u="none" strike="noStrike" baseline="0" dirty="0">
                <a:solidFill>
                  <a:srgbClr val="000000"/>
                </a:solidFill>
                <a:latin typeface="Times New Roman" panose="02020603050405020304" pitchFamily="18" charset="0"/>
              </a:rPr>
              <a:t>+[numéro</a:t>
            </a:r>
            <a:r>
              <a:rPr lang="fr-FR" dirty="0">
                <a:solidFill>
                  <a:srgbClr val="000000"/>
                </a:solidFill>
                <a:latin typeface="Times New Roman" panose="02020603050405020304" pitchFamily="18" charset="0"/>
              </a:rPr>
              <a:t> </a:t>
            </a:r>
            <a:r>
              <a:rPr lang="fr-FR" sz="1800" b="0" i="0" u="none" strike="noStrike" baseline="0" dirty="0">
                <a:solidFill>
                  <a:srgbClr val="000000"/>
                </a:solidFill>
                <a:latin typeface="Times New Roman" panose="02020603050405020304" pitchFamily="18" charset="0"/>
              </a:rPr>
              <a:t>de ligne] pour l’identifiant des Services)</a:t>
            </a:r>
          </a:p>
          <a:p>
            <a:endParaRPr lang="fr-FR" dirty="0">
              <a:solidFill>
                <a:srgbClr val="000000"/>
              </a:solidFill>
              <a:latin typeface="Times New Roman" panose="02020603050405020304" pitchFamily="18" charset="0"/>
            </a:endParaRPr>
          </a:p>
        </p:txBody>
      </p:sp>
      <p:pic>
        <p:nvPicPr>
          <p:cNvPr id="11" name="Picture 10" descr="A white and blue square with a sun and a gray square with white squares&#10;&#10;AI-generated content may be incorrect.">
            <a:extLst>
              <a:ext uri="{FF2B5EF4-FFF2-40B4-BE49-F238E27FC236}">
                <a16:creationId xmlns:a16="http://schemas.microsoft.com/office/drawing/2014/main" id="{0801C65F-622B-9E1B-55E1-63B67F19434F}"/>
              </a:ext>
            </a:extLst>
          </p:cNvPr>
          <p:cNvPicPr>
            <a:picLocks noChangeAspect="1"/>
          </p:cNvPicPr>
          <p:nvPr/>
        </p:nvPicPr>
        <p:blipFill>
          <a:blip r:embed="rId4"/>
          <a:stretch>
            <a:fillRect/>
          </a:stretch>
        </p:blipFill>
        <p:spPr>
          <a:xfrm>
            <a:off x="1397987" y="1267340"/>
            <a:ext cx="1271458" cy="1244428"/>
          </a:xfrm>
          <a:prstGeom prst="rect">
            <a:avLst/>
          </a:prstGeom>
        </p:spPr>
      </p:pic>
      <p:pic>
        <p:nvPicPr>
          <p:cNvPr id="12" name="Picture 11" descr="A white and blue square with a sun and a gray square with white squares&#10;&#10;AI-generated content may be incorrect.">
            <a:extLst>
              <a:ext uri="{FF2B5EF4-FFF2-40B4-BE49-F238E27FC236}">
                <a16:creationId xmlns:a16="http://schemas.microsoft.com/office/drawing/2014/main" id="{9B8F0408-20DE-CDF8-D7A9-D4691EA4F96D}"/>
              </a:ext>
            </a:extLst>
          </p:cNvPr>
          <p:cNvPicPr>
            <a:picLocks noChangeAspect="1"/>
          </p:cNvPicPr>
          <p:nvPr/>
        </p:nvPicPr>
        <p:blipFill>
          <a:blip r:embed="rId4"/>
          <a:stretch>
            <a:fillRect/>
          </a:stretch>
        </p:blipFill>
        <p:spPr>
          <a:xfrm>
            <a:off x="5465419" y="1267340"/>
            <a:ext cx="1271458" cy="1244428"/>
          </a:xfrm>
          <a:prstGeom prst="rect">
            <a:avLst/>
          </a:prstGeom>
        </p:spPr>
      </p:pic>
      <p:sp>
        <p:nvSpPr>
          <p:cNvPr id="13" name="ZoneTexte 9">
            <a:extLst>
              <a:ext uri="{FF2B5EF4-FFF2-40B4-BE49-F238E27FC236}">
                <a16:creationId xmlns:a16="http://schemas.microsoft.com/office/drawing/2014/main" id="{02F88A56-32AE-1E02-BB9E-37E618DEB019}"/>
              </a:ext>
            </a:extLst>
          </p:cNvPr>
          <p:cNvSpPr txBox="1"/>
          <p:nvPr/>
        </p:nvSpPr>
        <p:spPr>
          <a:xfrm>
            <a:off x="4065181" y="2686254"/>
            <a:ext cx="3737728" cy="1754326"/>
          </a:xfrm>
          <a:prstGeom prst="rect">
            <a:avLst/>
          </a:prstGeom>
          <a:noFill/>
        </p:spPr>
        <p:txBody>
          <a:bodyPr wrap="square" lIns="91440" tIns="45720" rIns="91440" bIns="45720" anchor="t">
            <a:spAutoFit/>
          </a:bodyPr>
          <a:lstStyle/>
          <a:p>
            <a:pPr marL="285750" indent="-285750">
              <a:buFont typeface="Wingdings" panose="05000000000000000000" pitchFamily="2" charset="2"/>
              <a:buChar char="Ø"/>
            </a:pPr>
            <a:r>
              <a:rPr lang="fr-FR">
                <a:solidFill>
                  <a:srgbClr val="000000"/>
                </a:solidFill>
                <a:latin typeface="Times New Roman"/>
                <a:cs typeface="Times New Roman"/>
              </a:rPr>
              <a:t>Création d’identifiant se base sur la concaténation d’une colonne indexée et du caractère de l'identifiant , et finis par NBA.</a:t>
            </a:r>
          </a:p>
          <a:p>
            <a:pPr marL="285750" indent="-285750">
              <a:buFont typeface="Wingdings" panose="05000000000000000000" pitchFamily="2" charset="2"/>
              <a:buChar char="Ø"/>
            </a:pPr>
            <a:endParaRPr lang="fr-FR">
              <a:solidFill>
                <a:srgbClr val="000000"/>
              </a:solidFill>
              <a:latin typeface="Times New Roman"/>
              <a:cs typeface="Times New Roman"/>
            </a:endParaRPr>
          </a:p>
          <a:p>
            <a:pPr marL="285750" indent="-285750">
              <a:buFont typeface="Wingdings" panose="05000000000000000000" pitchFamily="2" charset="2"/>
              <a:buChar char="Ø"/>
            </a:pPr>
            <a:r>
              <a:rPr lang="fr-FR">
                <a:solidFill>
                  <a:srgbClr val="000000"/>
                </a:solidFill>
                <a:latin typeface="Times New Roman"/>
                <a:cs typeface="Times New Roman"/>
              </a:rPr>
              <a:t>Exemple : </a:t>
            </a:r>
          </a:p>
        </p:txBody>
      </p:sp>
      <p:pic>
        <p:nvPicPr>
          <p:cNvPr id="14" name="Picture 13" descr="A close up of a box&#10;&#10;AI-generated content may be incorrect.">
            <a:extLst>
              <a:ext uri="{FF2B5EF4-FFF2-40B4-BE49-F238E27FC236}">
                <a16:creationId xmlns:a16="http://schemas.microsoft.com/office/drawing/2014/main" id="{15E7D7E1-27A4-323A-C441-8C7833E2742E}"/>
              </a:ext>
            </a:extLst>
          </p:cNvPr>
          <p:cNvPicPr>
            <a:picLocks noChangeAspect="1"/>
          </p:cNvPicPr>
          <p:nvPr/>
        </p:nvPicPr>
        <p:blipFill>
          <a:blip r:embed="rId5"/>
          <a:stretch>
            <a:fillRect/>
          </a:stretch>
        </p:blipFill>
        <p:spPr>
          <a:xfrm>
            <a:off x="4806134" y="4616021"/>
            <a:ext cx="2600325" cy="1085850"/>
          </a:xfrm>
          <a:prstGeom prst="rect">
            <a:avLst/>
          </a:prstGeom>
        </p:spPr>
      </p:pic>
      <p:grpSp>
        <p:nvGrpSpPr>
          <p:cNvPr id="15" name="Groupe 14">
            <a:extLst>
              <a:ext uri="{FF2B5EF4-FFF2-40B4-BE49-F238E27FC236}">
                <a16:creationId xmlns:a16="http://schemas.microsoft.com/office/drawing/2014/main" id="{9960C988-FA9F-9EE5-54F2-7189A3B530F3}"/>
              </a:ext>
            </a:extLst>
          </p:cNvPr>
          <p:cNvGrpSpPr/>
          <p:nvPr/>
        </p:nvGrpSpPr>
        <p:grpSpPr>
          <a:xfrm>
            <a:off x="11253837" y="68378"/>
            <a:ext cx="1017046" cy="1017046"/>
            <a:chOff x="11021209" y="5116157"/>
            <a:chExt cx="1017046" cy="1017046"/>
          </a:xfrm>
        </p:grpSpPr>
        <p:pic>
          <p:nvPicPr>
            <p:cNvPr id="16" name="Picture 2" descr="Maillot Football Png, Vecteurs, PSD et Icônes Pour Téléchargement Gratuit |  Pngtree">
              <a:extLst>
                <a:ext uri="{FF2B5EF4-FFF2-40B4-BE49-F238E27FC236}">
                  <a16:creationId xmlns:a16="http://schemas.microsoft.com/office/drawing/2014/main" id="{A20F6B43-2EB8-89BA-3A0F-B8C3C31202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52298A43-57F3-8187-A010-A49DAC45BDB9}"/>
                </a:ext>
              </a:extLst>
            </p:cNvPr>
            <p:cNvSpPr txBox="1"/>
            <p:nvPr/>
          </p:nvSpPr>
          <p:spPr>
            <a:xfrm>
              <a:off x="11387194" y="5429256"/>
              <a:ext cx="328108" cy="369332"/>
            </a:xfrm>
            <a:prstGeom prst="rect">
              <a:avLst/>
            </a:prstGeom>
            <a:noFill/>
          </p:spPr>
          <p:txBody>
            <a:bodyPr wrap="square" rtlCol="0">
              <a:spAutoFit/>
            </a:bodyPr>
            <a:lstStyle/>
            <a:p>
              <a:r>
                <a:rPr lang="fr-FR" dirty="0">
                  <a:latin typeface="Amasis MT Pro Black" panose="020F0502020204030204" pitchFamily="18" charset="0"/>
                </a:rPr>
                <a:t>9</a:t>
              </a:r>
            </a:p>
          </p:txBody>
        </p:sp>
      </p:grpSp>
    </p:spTree>
    <p:extLst>
      <p:ext uri="{BB962C8B-B14F-4D97-AF65-F5344CB8AC3E}">
        <p14:creationId xmlns:p14="http://schemas.microsoft.com/office/powerpoint/2010/main" val="29559149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1190</Words>
  <Application>Microsoft Office PowerPoint</Application>
  <PresentationFormat>Grand écran</PresentationFormat>
  <Paragraphs>257</Paragraphs>
  <Slides>19</Slides>
  <Notes>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19</vt:i4>
      </vt:variant>
    </vt:vector>
  </HeadingPairs>
  <TitlesOfParts>
    <vt:vector size="27" baseType="lpstr">
      <vt:lpstr>Amasis MT Pro Black</vt:lpstr>
      <vt:lpstr>Arial</vt:lpstr>
      <vt:lpstr>Calibri</vt:lpstr>
      <vt:lpstr>Calibri Light</vt:lpstr>
      <vt:lpstr>Times New Roman</vt:lpstr>
      <vt:lpstr>Wingdings</vt:lpstr>
      <vt:lpstr>Wingdings,Sans-Serif</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Loïc Alleaume</dc:creator>
  <cp:lastModifiedBy>SIOT Mathis</cp:lastModifiedBy>
  <cp:revision>77</cp:revision>
  <dcterms:created xsi:type="dcterms:W3CDTF">2025-02-15T15:36:59Z</dcterms:created>
  <dcterms:modified xsi:type="dcterms:W3CDTF">2025-02-25T15:47:42Z</dcterms:modified>
</cp:coreProperties>
</file>